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04" r:id="rId1"/>
  </p:sldMasterIdLst>
  <p:notesMasterIdLst>
    <p:notesMasterId r:id="rId92"/>
  </p:notesMasterIdLst>
  <p:handoutMasterIdLst>
    <p:handoutMasterId r:id="rId93"/>
  </p:handoutMasterIdLst>
  <p:sldIdLst>
    <p:sldId id="256" r:id="rId2"/>
    <p:sldId id="257" r:id="rId3"/>
    <p:sldId id="258" r:id="rId4"/>
    <p:sldId id="410" r:id="rId5"/>
    <p:sldId id="259" r:id="rId6"/>
    <p:sldId id="260" r:id="rId7"/>
    <p:sldId id="332" r:id="rId8"/>
    <p:sldId id="261" r:id="rId9"/>
    <p:sldId id="262" r:id="rId10"/>
    <p:sldId id="263" r:id="rId11"/>
    <p:sldId id="264" r:id="rId12"/>
    <p:sldId id="265" r:id="rId13"/>
    <p:sldId id="266" r:id="rId14"/>
    <p:sldId id="268" r:id="rId15"/>
    <p:sldId id="313" r:id="rId16"/>
    <p:sldId id="315" r:id="rId17"/>
    <p:sldId id="314" r:id="rId18"/>
    <p:sldId id="267" r:id="rId19"/>
    <p:sldId id="269" r:id="rId20"/>
    <p:sldId id="270" r:id="rId21"/>
    <p:sldId id="271" r:id="rId22"/>
    <p:sldId id="272" r:id="rId23"/>
    <p:sldId id="319" r:id="rId24"/>
    <p:sldId id="273" r:id="rId25"/>
    <p:sldId id="290" r:id="rId26"/>
    <p:sldId id="320" r:id="rId27"/>
    <p:sldId id="275" r:id="rId28"/>
    <p:sldId id="276" r:id="rId29"/>
    <p:sldId id="385" r:id="rId30"/>
    <p:sldId id="367" r:id="rId31"/>
    <p:sldId id="368" r:id="rId32"/>
    <p:sldId id="347" r:id="rId33"/>
    <p:sldId id="348" r:id="rId34"/>
    <p:sldId id="349" r:id="rId35"/>
    <p:sldId id="350" r:id="rId36"/>
    <p:sldId id="351" r:id="rId37"/>
    <p:sldId id="352" r:id="rId38"/>
    <p:sldId id="353" r:id="rId39"/>
    <p:sldId id="354" r:id="rId40"/>
    <p:sldId id="355" r:id="rId41"/>
    <p:sldId id="356" r:id="rId42"/>
    <p:sldId id="357" r:id="rId43"/>
    <p:sldId id="358" r:id="rId44"/>
    <p:sldId id="359" r:id="rId45"/>
    <p:sldId id="360" r:id="rId46"/>
    <p:sldId id="361" r:id="rId47"/>
    <p:sldId id="362" r:id="rId48"/>
    <p:sldId id="363" r:id="rId49"/>
    <p:sldId id="370" r:id="rId50"/>
    <p:sldId id="364" r:id="rId51"/>
    <p:sldId id="365" r:id="rId52"/>
    <p:sldId id="366" r:id="rId53"/>
    <p:sldId id="371" r:id="rId54"/>
    <p:sldId id="372" r:id="rId55"/>
    <p:sldId id="322" r:id="rId56"/>
    <p:sldId id="406" r:id="rId57"/>
    <p:sldId id="397" r:id="rId58"/>
    <p:sldId id="398" r:id="rId59"/>
    <p:sldId id="399" r:id="rId60"/>
    <p:sldId id="402" r:id="rId61"/>
    <p:sldId id="403" r:id="rId62"/>
    <p:sldId id="404" r:id="rId63"/>
    <p:sldId id="405" r:id="rId64"/>
    <p:sldId id="396" r:id="rId65"/>
    <p:sldId id="411" r:id="rId66"/>
    <p:sldId id="412" r:id="rId67"/>
    <p:sldId id="284" r:id="rId68"/>
    <p:sldId id="294" r:id="rId69"/>
    <p:sldId id="295" r:id="rId70"/>
    <p:sldId id="325" r:id="rId71"/>
    <p:sldId id="326" r:id="rId72"/>
    <p:sldId id="298" r:id="rId73"/>
    <p:sldId id="327" r:id="rId74"/>
    <p:sldId id="334" r:id="rId75"/>
    <p:sldId id="335" r:id="rId76"/>
    <p:sldId id="375" r:id="rId77"/>
    <p:sldId id="376" r:id="rId78"/>
    <p:sldId id="387" r:id="rId79"/>
    <p:sldId id="388" r:id="rId80"/>
    <p:sldId id="408" r:id="rId81"/>
    <p:sldId id="381" r:id="rId82"/>
    <p:sldId id="407" r:id="rId83"/>
    <p:sldId id="382" r:id="rId84"/>
    <p:sldId id="383" r:id="rId85"/>
    <p:sldId id="384" r:id="rId86"/>
    <p:sldId id="378" r:id="rId87"/>
    <p:sldId id="393" r:id="rId88"/>
    <p:sldId id="331" r:id="rId89"/>
    <p:sldId id="394" r:id="rId90"/>
    <p:sldId id="379" r:id="rId91"/>
  </p:sldIdLst>
  <p:sldSz cx="9144000" cy="6858000" type="screen4x3"/>
  <p:notesSz cx="7104063" cy="102346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72B"/>
    <a:srgbClr val="07B4B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varScale="1">
        <p:scale>
          <a:sx n="119" d="100"/>
          <a:sy n="119" d="100"/>
        </p:scale>
        <p:origin x="1380"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handoutMaster" Target="handoutMasters/handoutMaster1.xml"/><Relationship Id="rId98" Type="http://schemas.microsoft.com/office/2015/10/relationships/revisionInfo" Target="revisionInfo.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1731"/>
          </a:xfrm>
          <a:prstGeom prst="rect">
            <a:avLst/>
          </a:prstGeom>
        </p:spPr>
        <p:txBody>
          <a:bodyPr vert="horz" lIns="95527" tIns="47764" rIns="95527" bIns="47764" rtlCol="0"/>
          <a:lstStyle>
            <a:lvl1pPr algn="l">
              <a:defRPr sz="1300"/>
            </a:lvl1pPr>
          </a:lstStyle>
          <a:p>
            <a:endParaRPr lang="en-GB" dirty="0"/>
          </a:p>
        </p:txBody>
      </p:sp>
      <p:sp>
        <p:nvSpPr>
          <p:cNvPr id="3" name="Date Placeholder 2"/>
          <p:cNvSpPr>
            <a:spLocks noGrp="1"/>
          </p:cNvSpPr>
          <p:nvPr>
            <p:ph type="dt" sz="quarter" idx="1"/>
          </p:nvPr>
        </p:nvSpPr>
        <p:spPr>
          <a:xfrm>
            <a:off x="4023992" y="0"/>
            <a:ext cx="3078427" cy="511731"/>
          </a:xfrm>
          <a:prstGeom prst="rect">
            <a:avLst/>
          </a:prstGeom>
        </p:spPr>
        <p:txBody>
          <a:bodyPr vert="horz" lIns="95527" tIns="47764" rIns="95527" bIns="47764" rtlCol="0"/>
          <a:lstStyle>
            <a:lvl1pPr algn="r">
              <a:defRPr sz="1300"/>
            </a:lvl1pPr>
          </a:lstStyle>
          <a:p>
            <a:fld id="{2B8C5487-0738-485B-BA03-487CF5FB78D7}" type="datetimeFigureOut">
              <a:rPr lang="en-GB" smtClean="0"/>
              <a:pPr/>
              <a:t>24/05/2017</a:t>
            </a:fld>
            <a:endParaRPr lang="en-GB" dirty="0"/>
          </a:p>
        </p:txBody>
      </p:sp>
      <p:sp>
        <p:nvSpPr>
          <p:cNvPr id="4" name="Footer Placeholder 3"/>
          <p:cNvSpPr>
            <a:spLocks noGrp="1"/>
          </p:cNvSpPr>
          <p:nvPr>
            <p:ph type="ftr" sz="quarter" idx="2"/>
          </p:nvPr>
        </p:nvSpPr>
        <p:spPr>
          <a:xfrm>
            <a:off x="0" y="9721106"/>
            <a:ext cx="3078427" cy="511731"/>
          </a:xfrm>
          <a:prstGeom prst="rect">
            <a:avLst/>
          </a:prstGeom>
        </p:spPr>
        <p:txBody>
          <a:bodyPr vert="horz" lIns="95527" tIns="47764" rIns="95527" bIns="47764" rtlCol="0" anchor="b"/>
          <a:lstStyle>
            <a:lvl1pPr algn="l">
              <a:defRPr sz="1300"/>
            </a:lvl1pPr>
          </a:lstStyle>
          <a:p>
            <a:endParaRPr lang="en-GB" dirty="0"/>
          </a:p>
        </p:txBody>
      </p:sp>
      <p:sp>
        <p:nvSpPr>
          <p:cNvPr id="5" name="Slide Number Placeholder 4"/>
          <p:cNvSpPr>
            <a:spLocks noGrp="1"/>
          </p:cNvSpPr>
          <p:nvPr>
            <p:ph type="sldNum" sz="quarter" idx="3"/>
          </p:nvPr>
        </p:nvSpPr>
        <p:spPr>
          <a:xfrm>
            <a:off x="4023992" y="9721106"/>
            <a:ext cx="3078427" cy="511731"/>
          </a:xfrm>
          <a:prstGeom prst="rect">
            <a:avLst/>
          </a:prstGeom>
        </p:spPr>
        <p:txBody>
          <a:bodyPr vert="horz" lIns="95527" tIns="47764" rIns="95527" bIns="47764" rtlCol="0" anchor="b"/>
          <a:lstStyle>
            <a:lvl1pPr algn="r">
              <a:defRPr sz="1300"/>
            </a:lvl1pPr>
          </a:lstStyle>
          <a:p>
            <a:fld id="{ACF5CDD3-D623-4E1D-B67E-9CB1FCA69ED6}" type="slidenum">
              <a:rPr lang="en-GB" smtClean="0"/>
              <a:pPr/>
              <a:t>‹#›</a:t>
            </a:fld>
            <a:endParaRPr lang="en-GB" dirty="0"/>
          </a:p>
        </p:txBody>
      </p:sp>
    </p:spTree>
    <p:extLst>
      <p:ext uri="{BB962C8B-B14F-4D97-AF65-F5344CB8AC3E}">
        <p14:creationId xmlns:p14="http://schemas.microsoft.com/office/powerpoint/2010/main" val="31069261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78427" cy="511731"/>
          </a:xfrm>
          <a:prstGeom prst="rect">
            <a:avLst/>
          </a:prstGeom>
        </p:spPr>
        <p:txBody>
          <a:bodyPr vert="horz" lIns="95527" tIns="47764" rIns="95527" bIns="47764" rtlCol="0"/>
          <a:lstStyle>
            <a:lvl1pPr algn="l">
              <a:defRPr sz="1300"/>
            </a:lvl1pPr>
          </a:lstStyle>
          <a:p>
            <a:endParaRPr lang="en-GB" dirty="0"/>
          </a:p>
        </p:txBody>
      </p:sp>
      <p:sp>
        <p:nvSpPr>
          <p:cNvPr id="3" name="Date Placeholder 2"/>
          <p:cNvSpPr>
            <a:spLocks noGrp="1"/>
          </p:cNvSpPr>
          <p:nvPr>
            <p:ph type="dt" idx="1"/>
          </p:nvPr>
        </p:nvSpPr>
        <p:spPr>
          <a:xfrm>
            <a:off x="4023992" y="0"/>
            <a:ext cx="3078427" cy="511731"/>
          </a:xfrm>
          <a:prstGeom prst="rect">
            <a:avLst/>
          </a:prstGeom>
        </p:spPr>
        <p:txBody>
          <a:bodyPr vert="horz" lIns="95527" tIns="47764" rIns="95527" bIns="47764" rtlCol="0"/>
          <a:lstStyle>
            <a:lvl1pPr algn="r">
              <a:defRPr sz="1300"/>
            </a:lvl1pPr>
          </a:lstStyle>
          <a:p>
            <a:fld id="{3B5D092A-CAAF-4DE4-9FAB-7158C859901D}" type="datetimeFigureOut">
              <a:rPr lang="en-GB" smtClean="0"/>
              <a:pPr/>
              <a:t>24/05/2017</a:t>
            </a:fld>
            <a:endParaRPr lang="en-GB" dirty="0"/>
          </a:p>
        </p:txBody>
      </p:sp>
      <p:sp>
        <p:nvSpPr>
          <p:cNvPr id="4" name="Slide Image Placeholder 3"/>
          <p:cNvSpPr>
            <a:spLocks noGrp="1" noRot="1" noChangeAspect="1"/>
          </p:cNvSpPr>
          <p:nvPr>
            <p:ph type="sldImg" idx="2"/>
          </p:nvPr>
        </p:nvSpPr>
        <p:spPr>
          <a:xfrm>
            <a:off x="993775" y="768350"/>
            <a:ext cx="5116513" cy="3836988"/>
          </a:xfrm>
          <a:prstGeom prst="rect">
            <a:avLst/>
          </a:prstGeom>
          <a:noFill/>
          <a:ln w="12700">
            <a:solidFill>
              <a:prstClr val="black"/>
            </a:solidFill>
          </a:ln>
        </p:spPr>
        <p:txBody>
          <a:bodyPr vert="horz" lIns="95527" tIns="47764" rIns="95527" bIns="47764" rtlCol="0" anchor="ctr"/>
          <a:lstStyle/>
          <a:p>
            <a:endParaRPr lang="en-GB" dirty="0"/>
          </a:p>
        </p:txBody>
      </p:sp>
      <p:sp>
        <p:nvSpPr>
          <p:cNvPr id="5" name="Notes Placeholder 4"/>
          <p:cNvSpPr>
            <a:spLocks noGrp="1"/>
          </p:cNvSpPr>
          <p:nvPr>
            <p:ph type="body" sz="quarter" idx="3"/>
          </p:nvPr>
        </p:nvSpPr>
        <p:spPr>
          <a:xfrm>
            <a:off x="710407" y="4861442"/>
            <a:ext cx="5683250" cy="4605576"/>
          </a:xfrm>
          <a:prstGeom prst="rect">
            <a:avLst/>
          </a:prstGeom>
        </p:spPr>
        <p:txBody>
          <a:bodyPr vert="horz" lIns="95527" tIns="47764" rIns="95527" bIns="47764"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721106"/>
            <a:ext cx="3078427" cy="511731"/>
          </a:xfrm>
          <a:prstGeom prst="rect">
            <a:avLst/>
          </a:prstGeom>
        </p:spPr>
        <p:txBody>
          <a:bodyPr vert="horz" lIns="95527" tIns="47764" rIns="95527" bIns="47764" rtlCol="0" anchor="b"/>
          <a:lstStyle>
            <a:lvl1pPr algn="l">
              <a:defRPr sz="1300"/>
            </a:lvl1pPr>
          </a:lstStyle>
          <a:p>
            <a:endParaRPr lang="en-GB" dirty="0"/>
          </a:p>
        </p:txBody>
      </p:sp>
      <p:sp>
        <p:nvSpPr>
          <p:cNvPr id="7" name="Slide Number Placeholder 6"/>
          <p:cNvSpPr>
            <a:spLocks noGrp="1"/>
          </p:cNvSpPr>
          <p:nvPr>
            <p:ph type="sldNum" sz="quarter" idx="5"/>
          </p:nvPr>
        </p:nvSpPr>
        <p:spPr>
          <a:xfrm>
            <a:off x="4023992" y="9721106"/>
            <a:ext cx="3078427" cy="511731"/>
          </a:xfrm>
          <a:prstGeom prst="rect">
            <a:avLst/>
          </a:prstGeom>
        </p:spPr>
        <p:txBody>
          <a:bodyPr vert="horz" lIns="95527" tIns="47764" rIns="95527" bIns="47764" rtlCol="0" anchor="b"/>
          <a:lstStyle>
            <a:lvl1pPr algn="r">
              <a:defRPr sz="1300"/>
            </a:lvl1pPr>
          </a:lstStyle>
          <a:p>
            <a:fld id="{4D553063-C614-45A8-A9EE-56D37F97E015}" type="slidenum">
              <a:rPr lang="en-GB" smtClean="0"/>
              <a:pPr/>
              <a:t>‹#›</a:t>
            </a:fld>
            <a:endParaRPr lang="en-GB" dirty="0"/>
          </a:p>
        </p:txBody>
      </p:sp>
    </p:spTree>
    <p:extLst>
      <p:ext uri="{BB962C8B-B14F-4D97-AF65-F5344CB8AC3E}">
        <p14:creationId xmlns:p14="http://schemas.microsoft.com/office/powerpoint/2010/main" val="21285775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4D553063-C614-45A8-A9EE-56D37F97E015}" type="slidenum">
              <a:rPr lang="en-GB" smtClean="0"/>
              <a:pPr/>
              <a:t>1</a:t>
            </a:fld>
            <a:endParaRPr lang="en-GB" dirty="0"/>
          </a:p>
        </p:txBody>
      </p:sp>
    </p:spTree>
    <p:extLst>
      <p:ext uri="{BB962C8B-B14F-4D97-AF65-F5344CB8AC3E}">
        <p14:creationId xmlns:p14="http://schemas.microsoft.com/office/powerpoint/2010/main" val="19963436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9.50 – 9.55</a:t>
            </a:r>
          </a:p>
        </p:txBody>
      </p:sp>
      <p:sp>
        <p:nvSpPr>
          <p:cNvPr id="4" name="Slide Number Placeholder 3"/>
          <p:cNvSpPr>
            <a:spLocks noGrp="1"/>
          </p:cNvSpPr>
          <p:nvPr>
            <p:ph type="sldNum" sz="quarter" idx="10"/>
          </p:nvPr>
        </p:nvSpPr>
        <p:spPr/>
        <p:txBody>
          <a:bodyPr/>
          <a:lstStyle/>
          <a:p>
            <a:fld id="{4D553063-C614-45A8-A9EE-56D37F97E015}" type="slidenum">
              <a:rPr lang="en-GB" smtClean="0"/>
              <a:pPr/>
              <a:t>10</a:t>
            </a:fld>
            <a:endParaRPr lang="en-GB" dirty="0"/>
          </a:p>
        </p:txBody>
      </p:sp>
    </p:spTree>
    <p:extLst>
      <p:ext uri="{BB962C8B-B14F-4D97-AF65-F5344CB8AC3E}">
        <p14:creationId xmlns:p14="http://schemas.microsoft.com/office/powerpoint/2010/main" val="17976974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9.55</a:t>
            </a:r>
            <a:r>
              <a:rPr lang="en-GB" baseline="0" dirty="0"/>
              <a:t> – 10.00</a:t>
            </a:r>
            <a:endParaRPr lang="en-GB" dirty="0"/>
          </a:p>
        </p:txBody>
      </p:sp>
      <p:sp>
        <p:nvSpPr>
          <p:cNvPr id="4" name="Slide Number Placeholder 3"/>
          <p:cNvSpPr>
            <a:spLocks noGrp="1"/>
          </p:cNvSpPr>
          <p:nvPr>
            <p:ph type="sldNum" sz="quarter" idx="10"/>
          </p:nvPr>
        </p:nvSpPr>
        <p:spPr/>
        <p:txBody>
          <a:bodyPr/>
          <a:lstStyle/>
          <a:p>
            <a:fld id="{4D553063-C614-45A8-A9EE-56D37F97E015}" type="slidenum">
              <a:rPr lang="en-GB" smtClean="0"/>
              <a:pPr/>
              <a:t>11</a:t>
            </a:fld>
            <a:endParaRPr lang="en-GB" dirty="0"/>
          </a:p>
        </p:txBody>
      </p:sp>
    </p:spTree>
    <p:extLst>
      <p:ext uri="{BB962C8B-B14F-4D97-AF65-F5344CB8AC3E}">
        <p14:creationId xmlns:p14="http://schemas.microsoft.com/office/powerpoint/2010/main" val="24190500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10.00 – 10.10</a:t>
            </a:r>
          </a:p>
        </p:txBody>
      </p:sp>
      <p:sp>
        <p:nvSpPr>
          <p:cNvPr id="4" name="Slide Number Placeholder 3"/>
          <p:cNvSpPr>
            <a:spLocks noGrp="1"/>
          </p:cNvSpPr>
          <p:nvPr>
            <p:ph type="sldNum" sz="quarter" idx="10"/>
          </p:nvPr>
        </p:nvSpPr>
        <p:spPr/>
        <p:txBody>
          <a:bodyPr/>
          <a:lstStyle/>
          <a:p>
            <a:fld id="{4D553063-C614-45A8-A9EE-56D37F97E015}" type="slidenum">
              <a:rPr lang="en-GB" smtClean="0"/>
              <a:pPr/>
              <a:t>12</a:t>
            </a:fld>
            <a:endParaRPr lang="en-GB" dirty="0"/>
          </a:p>
        </p:txBody>
      </p:sp>
    </p:spTree>
    <p:extLst>
      <p:ext uri="{BB962C8B-B14F-4D97-AF65-F5344CB8AC3E}">
        <p14:creationId xmlns:p14="http://schemas.microsoft.com/office/powerpoint/2010/main" val="378381036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10.10 </a:t>
            </a:r>
          </a:p>
        </p:txBody>
      </p:sp>
      <p:sp>
        <p:nvSpPr>
          <p:cNvPr id="4" name="Slide Number Placeholder 3"/>
          <p:cNvSpPr>
            <a:spLocks noGrp="1"/>
          </p:cNvSpPr>
          <p:nvPr>
            <p:ph type="sldNum" sz="quarter" idx="10"/>
          </p:nvPr>
        </p:nvSpPr>
        <p:spPr/>
        <p:txBody>
          <a:bodyPr/>
          <a:lstStyle/>
          <a:p>
            <a:fld id="{4D553063-C614-45A8-A9EE-56D37F97E015}" type="slidenum">
              <a:rPr lang="en-GB" smtClean="0"/>
              <a:pPr/>
              <a:t>13</a:t>
            </a:fld>
            <a:endParaRPr lang="en-GB" dirty="0"/>
          </a:p>
        </p:txBody>
      </p:sp>
    </p:spTree>
    <p:extLst>
      <p:ext uri="{BB962C8B-B14F-4D97-AF65-F5344CB8AC3E}">
        <p14:creationId xmlns:p14="http://schemas.microsoft.com/office/powerpoint/2010/main" val="116057595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10.10 – 10.40</a:t>
            </a:r>
          </a:p>
        </p:txBody>
      </p:sp>
      <p:sp>
        <p:nvSpPr>
          <p:cNvPr id="4" name="Slide Number Placeholder 3"/>
          <p:cNvSpPr>
            <a:spLocks noGrp="1"/>
          </p:cNvSpPr>
          <p:nvPr>
            <p:ph type="sldNum" sz="quarter" idx="10"/>
          </p:nvPr>
        </p:nvSpPr>
        <p:spPr/>
        <p:txBody>
          <a:bodyPr/>
          <a:lstStyle/>
          <a:p>
            <a:fld id="{4D553063-C614-45A8-A9EE-56D37F97E015}" type="slidenum">
              <a:rPr lang="en-GB" smtClean="0"/>
              <a:pPr/>
              <a:t>14</a:t>
            </a:fld>
            <a:endParaRPr lang="en-GB" dirty="0"/>
          </a:p>
        </p:txBody>
      </p:sp>
    </p:spTree>
    <p:extLst>
      <p:ext uri="{BB962C8B-B14F-4D97-AF65-F5344CB8AC3E}">
        <p14:creationId xmlns:p14="http://schemas.microsoft.com/office/powerpoint/2010/main" val="11200063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10.40 – 10.50</a:t>
            </a:r>
          </a:p>
        </p:txBody>
      </p:sp>
      <p:sp>
        <p:nvSpPr>
          <p:cNvPr id="4" name="Slide Number Placeholder 3"/>
          <p:cNvSpPr>
            <a:spLocks noGrp="1"/>
          </p:cNvSpPr>
          <p:nvPr>
            <p:ph type="sldNum" sz="quarter" idx="10"/>
          </p:nvPr>
        </p:nvSpPr>
        <p:spPr/>
        <p:txBody>
          <a:bodyPr/>
          <a:lstStyle/>
          <a:p>
            <a:fld id="{4D553063-C614-45A8-A9EE-56D37F97E015}" type="slidenum">
              <a:rPr lang="en-GB" smtClean="0"/>
              <a:pPr/>
              <a:t>15</a:t>
            </a:fld>
            <a:endParaRPr lang="en-GB" dirty="0"/>
          </a:p>
        </p:txBody>
      </p:sp>
    </p:spTree>
    <p:extLst>
      <p:ext uri="{BB962C8B-B14F-4D97-AF65-F5344CB8AC3E}">
        <p14:creationId xmlns:p14="http://schemas.microsoft.com/office/powerpoint/2010/main" val="422926967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10.50 –</a:t>
            </a:r>
            <a:r>
              <a:rPr lang="en-GB" baseline="0" dirty="0"/>
              <a:t> 10.52</a:t>
            </a:r>
            <a:endParaRPr lang="en-GB" dirty="0"/>
          </a:p>
        </p:txBody>
      </p:sp>
      <p:sp>
        <p:nvSpPr>
          <p:cNvPr id="4" name="Slide Number Placeholder 3"/>
          <p:cNvSpPr>
            <a:spLocks noGrp="1"/>
          </p:cNvSpPr>
          <p:nvPr>
            <p:ph type="sldNum" sz="quarter" idx="10"/>
          </p:nvPr>
        </p:nvSpPr>
        <p:spPr/>
        <p:txBody>
          <a:bodyPr/>
          <a:lstStyle/>
          <a:p>
            <a:fld id="{4D553063-C614-45A8-A9EE-56D37F97E015}" type="slidenum">
              <a:rPr lang="en-GB" smtClean="0"/>
              <a:pPr/>
              <a:t>16</a:t>
            </a:fld>
            <a:endParaRPr lang="en-GB" dirty="0"/>
          </a:p>
        </p:txBody>
      </p:sp>
    </p:spTree>
    <p:extLst>
      <p:ext uri="{BB962C8B-B14F-4D97-AF65-F5344CB8AC3E}">
        <p14:creationId xmlns:p14="http://schemas.microsoft.com/office/powerpoint/2010/main" val="26168100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10.52 – 11.00</a:t>
            </a:r>
          </a:p>
        </p:txBody>
      </p:sp>
      <p:sp>
        <p:nvSpPr>
          <p:cNvPr id="4" name="Slide Number Placeholder 3"/>
          <p:cNvSpPr>
            <a:spLocks noGrp="1"/>
          </p:cNvSpPr>
          <p:nvPr>
            <p:ph type="sldNum" sz="quarter" idx="10"/>
          </p:nvPr>
        </p:nvSpPr>
        <p:spPr/>
        <p:txBody>
          <a:bodyPr/>
          <a:lstStyle/>
          <a:p>
            <a:fld id="{4D553063-C614-45A8-A9EE-56D37F97E015}" type="slidenum">
              <a:rPr lang="en-GB" smtClean="0"/>
              <a:pPr/>
              <a:t>17</a:t>
            </a:fld>
            <a:endParaRPr lang="en-GB" dirty="0"/>
          </a:p>
        </p:txBody>
      </p:sp>
    </p:spTree>
    <p:extLst>
      <p:ext uri="{BB962C8B-B14F-4D97-AF65-F5344CB8AC3E}">
        <p14:creationId xmlns:p14="http://schemas.microsoft.com/office/powerpoint/2010/main" val="32996890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11.00 – 11.30</a:t>
            </a:r>
          </a:p>
        </p:txBody>
      </p:sp>
      <p:sp>
        <p:nvSpPr>
          <p:cNvPr id="4" name="Slide Number Placeholder 3"/>
          <p:cNvSpPr>
            <a:spLocks noGrp="1"/>
          </p:cNvSpPr>
          <p:nvPr>
            <p:ph type="sldNum" sz="quarter" idx="10"/>
          </p:nvPr>
        </p:nvSpPr>
        <p:spPr/>
        <p:txBody>
          <a:bodyPr/>
          <a:lstStyle/>
          <a:p>
            <a:fld id="{4D553063-C614-45A8-A9EE-56D37F97E015}" type="slidenum">
              <a:rPr lang="en-GB" smtClean="0"/>
              <a:pPr/>
              <a:t>18</a:t>
            </a:fld>
            <a:endParaRPr lang="en-GB" dirty="0"/>
          </a:p>
        </p:txBody>
      </p:sp>
    </p:spTree>
    <p:extLst>
      <p:ext uri="{BB962C8B-B14F-4D97-AF65-F5344CB8AC3E}">
        <p14:creationId xmlns:p14="http://schemas.microsoft.com/office/powerpoint/2010/main" val="25052931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11.30 – 11.33</a:t>
            </a:r>
          </a:p>
        </p:txBody>
      </p:sp>
      <p:sp>
        <p:nvSpPr>
          <p:cNvPr id="4" name="Slide Number Placeholder 3"/>
          <p:cNvSpPr>
            <a:spLocks noGrp="1"/>
          </p:cNvSpPr>
          <p:nvPr>
            <p:ph type="sldNum" sz="quarter" idx="10"/>
          </p:nvPr>
        </p:nvSpPr>
        <p:spPr/>
        <p:txBody>
          <a:bodyPr/>
          <a:lstStyle/>
          <a:p>
            <a:fld id="{4D553063-C614-45A8-A9EE-56D37F97E015}" type="slidenum">
              <a:rPr lang="en-GB" smtClean="0"/>
              <a:pPr/>
              <a:t>19</a:t>
            </a:fld>
            <a:endParaRPr lang="en-GB" dirty="0"/>
          </a:p>
        </p:txBody>
      </p:sp>
    </p:spTree>
    <p:extLst>
      <p:ext uri="{BB962C8B-B14F-4D97-AF65-F5344CB8AC3E}">
        <p14:creationId xmlns:p14="http://schemas.microsoft.com/office/powerpoint/2010/main" val="41413659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8.45 – 9.05</a:t>
            </a:r>
          </a:p>
        </p:txBody>
      </p:sp>
      <p:sp>
        <p:nvSpPr>
          <p:cNvPr id="4" name="Slide Number Placeholder 3"/>
          <p:cNvSpPr>
            <a:spLocks noGrp="1"/>
          </p:cNvSpPr>
          <p:nvPr>
            <p:ph type="sldNum" sz="quarter" idx="10"/>
          </p:nvPr>
        </p:nvSpPr>
        <p:spPr/>
        <p:txBody>
          <a:bodyPr/>
          <a:lstStyle/>
          <a:p>
            <a:fld id="{4D553063-C614-45A8-A9EE-56D37F97E015}" type="slidenum">
              <a:rPr lang="en-GB" smtClean="0"/>
              <a:pPr/>
              <a:t>2</a:t>
            </a:fld>
            <a:endParaRPr lang="en-GB" dirty="0"/>
          </a:p>
        </p:txBody>
      </p:sp>
    </p:spTree>
    <p:extLst>
      <p:ext uri="{BB962C8B-B14F-4D97-AF65-F5344CB8AC3E}">
        <p14:creationId xmlns:p14="http://schemas.microsoft.com/office/powerpoint/2010/main" val="27166092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11.33 – 11.34</a:t>
            </a:r>
          </a:p>
        </p:txBody>
      </p:sp>
      <p:sp>
        <p:nvSpPr>
          <p:cNvPr id="4" name="Slide Number Placeholder 3"/>
          <p:cNvSpPr>
            <a:spLocks noGrp="1"/>
          </p:cNvSpPr>
          <p:nvPr>
            <p:ph type="sldNum" sz="quarter" idx="10"/>
          </p:nvPr>
        </p:nvSpPr>
        <p:spPr/>
        <p:txBody>
          <a:bodyPr/>
          <a:lstStyle/>
          <a:p>
            <a:fld id="{4D553063-C614-45A8-A9EE-56D37F97E015}" type="slidenum">
              <a:rPr lang="en-GB" smtClean="0"/>
              <a:pPr/>
              <a:t>20</a:t>
            </a:fld>
            <a:endParaRPr lang="en-GB" dirty="0"/>
          </a:p>
        </p:txBody>
      </p:sp>
    </p:spTree>
    <p:extLst>
      <p:ext uri="{BB962C8B-B14F-4D97-AF65-F5344CB8AC3E}">
        <p14:creationId xmlns:p14="http://schemas.microsoft.com/office/powerpoint/2010/main" val="5894523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11.34 – 11.35</a:t>
            </a:r>
          </a:p>
        </p:txBody>
      </p:sp>
      <p:sp>
        <p:nvSpPr>
          <p:cNvPr id="4" name="Slide Number Placeholder 3"/>
          <p:cNvSpPr>
            <a:spLocks noGrp="1"/>
          </p:cNvSpPr>
          <p:nvPr>
            <p:ph type="sldNum" sz="quarter" idx="10"/>
          </p:nvPr>
        </p:nvSpPr>
        <p:spPr/>
        <p:txBody>
          <a:bodyPr/>
          <a:lstStyle/>
          <a:p>
            <a:fld id="{4D553063-C614-45A8-A9EE-56D37F97E015}" type="slidenum">
              <a:rPr lang="en-GB" smtClean="0"/>
              <a:pPr/>
              <a:t>21</a:t>
            </a:fld>
            <a:endParaRPr lang="en-GB" dirty="0"/>
          </a:p>
        </p:txBody>
      </p:sp>
    </p:spTree>
    <p:extLst>
      <p:ext uri="{BB962C8B-B14F-4D97-AF65-F5344CB8AC3E}">
        <p14:creationId xmlns:p14="http://schemas.microsoft.com/office/powerpoint/2010/main" val="23521222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11.35 – 11.37</a:t>
            </a:r>
          </a:p>
        </p:txBody>
      </p:sp>
      <p:sp>
        <p:nvSpPr>
          <p:cNvPr id="4" name="Slide Number Placeholder 3"/>
          <p:cNvSpPr>
            <a:spLocks noGrp="1"/>
          </p:cNvSpPr>
          <p:nvPr>
            <p:ph type="sldNum" sz="quarter" idx="10"/>
          </p:nvPr>
        </p:nvSpPr>
        <p:spPr/>
        <p:txBody>
          <a:bodyPr/>
          <a:lstStyle/>
          <a:p>
            <a:fld id="{4D553063-C614-45A8-A9EE-56D37F97E015}" type="slidenum">
              <a:rPr lang="en-GB" smtClean="0"/>
              <a:pPr/>
              <a:t>22</a:t>
            </a:fld>
            <a:endParaRPr lang="en-GB" dirty="0"/>
          </a:p>
        </p:txBody>
      </p:sp>
    </p:spTree>
    <p:extLst>
      <p:ext uri="{BB962C8B-B14F-4D97-AF65-F5344CB8AC3E}">
        <p14:creationId xmlns:p14="http://schemas.microsoft.com/office/powerpoint/2010/main" val="20222007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11.37 – 11.38</a:t>
            </a:r>
          </a:p>
        </p:txBody>
      </p:sp>
      <p:sp>
        <p:nvSpPr>
          <p:cNvPr id="4" name="Slide Number Placeholder 3"/>
          <p:cNvSpPr>
            <a:spLocks noGrp="1"/>
          </p:cNvSpPr>
          <p:nvPr>
            <p:ph type="sldNum" sz="quarter" idx="10"/>
          </p:nvPr>
        </p:nvSpPr>
        <p:spPr/>
        <p:txBody>
          <a:bodyPr/>
          <a:lstStyle/>
          <a:p>
            <a:fld id="{4D553063-C614-45A8-A9EE-56D37F97E015}" type="slidenum">
              <a:rPr lang="en-GB" smtClean="0"/>
              <a:pPr/>
              <a:t>23</a:t>
            </a:fld>
            <a:endParaRPr lang="en-GB" dirty="0"/>
          </a:p>
        </p:txBody>
      </p:sp>
    </p:spTree>
    <p:extLst>
      <p:ext uri="{BB962C8B-B14F-4D97-AF65-F5344CB8AC3E}">
        <p14:creationId xmlns:p14="http://schemas.microsoft.com/office/powerpoint/2010/main" val="26014766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11.38 – 11.48</a:t>
            </a:r>
          </a:p>
        </p:txBody>
      </p:sp>
      <p:sp>
        <p:nvSpPr>
          <p:cNvPr id="4" name="Slide Number Placeholder 3"/>
          <p:cNvSpPr>
            <a:spLocks noGrp="1"/>
          </p:cNvSpPr>
          <p:nvPr>
            <p:ph type="sldNum" sz="quarter" idx="10"/>
          </p:nvPr>
        </p:nvSpPr>
        <p:spPr/>
        <p:txBody>
          <a:bodyPr/>
          <a:lstStyle/>
          <a:p>
            <a:fld id="{4D553063-C614-45A8-A9EE-56D37F97E015}" type="slidenum">
              <a:rPr lang="en-GB" smtClean="0"/>
              <a:pPr/>
              <a:t>24</a:t>
            </a:fld>
            <a:endParaRPr lang="en-GB" dirty="0"/>
          </a:p>
        </p:txBody>
      </p:sp>
    </p:spTree>
    <p:extLst>
      <p:ext uri="{BB962C8B-B14F-4D97-AF65-F5344CB8AC3E}">
        <p14:creationId xmlns:p14="http://schemas.microsoft.com/office/powerpoint/2010/main" val="183710773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11.48 – 11.55</a:t>
            </a:r>
          </a:p>
        </p:txBody>
      </p:sp>
      <p:sp>
        <p:nvSpPr>
          <p:cNvPr id="4" name="Slide Number Placeholder 3"/>
          <p:cNvSpPr>
            <a:spLocks noGrp="1"/>
          </p:cNvSpPr>
          <p:nvPr>
            <p:ph type="sldNum" sz="quarter" idx="10"/>
          </p:nvPr>
        </p:nvSpPr>
        <p:spPr/>
        <p:txBody>
          <a:bodyPr/>
          <a:lstStyle/>
          <a:p>
            <a:fld id="{4D553063-C614-45A8-A9EE-56D37F97E015}" type="slidenum">
              <a:rPr lang="en-GB" smtClean="0"/>
              <a:pPr/>
              <a:t>25</a:t>
            </a:fld>
            <a:endParaRPr lang="en-GB" dirty="0"/>
          </a:p>
        </p:txBody>
      </p:sp>
    </p:spTree>
    <p:extLst>
      <p:ext uri="{BB962C8B-B14F-4D97-AF65-F5344CB8AC3E}">
        <p14:creationId xmlns:p14="http://schemas.microsoft.com/office/powerpoint/2010/main" val="37090507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11.55 – 12.05</a:t>
            </a:r>
          </a:p>
        </p:txBody>
      </p:sp>
      <p:sp>
        <p:nvSpPr>
          <p:cNvPr id="4" name="Slide Number Placeholder 3"/>
          <p:cNvSpPr>
            <a:spLocks noGrp="1"/>
          </p:cNvSpPr>
          <p:nvPr>
            <p:ph type="sldNum" sz="quarter" idx="10"/>
          </p:nvPr>
        </p:nvSpPr>
        <p:spPr/>
        <p:txBody>
          <a:bodyPr/>
          <a:lstStyle/>
          <a:p>
            <a:fld id="{4D553063-C614-45A8-A9EE-56D37F97E015}" type="slidenum">
              <a:rPr lang="en-GB" smtClean="0"/>
              <a:pPr/>
              <a:t>26</a:t>
            </a:fld>
            <a:endParaRPr lang="en-GB" dirty="0"/>
          </a:p>
        </p:txBody>
      </p:sp>
    </p:spTree>
    <p:extLst>
      <p:ext uri="{BB962C8B-B14F-4D97-AF65-F5344CB8AC3E}">
        <p14:creationId xmlns:p14="http://schemas.microsoft.com/office/powerpoint/2010/main" val="238910123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12.05 – 12.07</a:t>
            </a:r>
          </a:p>
        </p:txBody>
      </p:sp>
      <p:sp>
        <p:nvSpPr>
          <p:cNvPr id="4" name="Slide Number Placeholder 3"/>
          <p:cNvSpPr>
            <a:spLocks noGrp="1"/>
          </p:cNvSpPr>
          <p:nvPr>
            <p:ph type="sldNum" sz="quarter" idx="10"/>
          </p:nvPr>
        </p:nvSpPr>
        <p:spPr/>
        <p:txBody>
          <a:bodyPr/>
          <a:lstStyle/>
          <a:p>
            <a:fld id="{4D553063-C614-45A8-A9EE-56D37F97E015}" type="slidenum">
              <a:rPr lang="en-GB" smtClean="0"/>
              <a:pPr/>
              <a:t>27</a:t>
            </a:fld>
            <a:endParaRPr lang="en-GB" dirty="0"/>
          </a:p>
        </p:txBody>
      </p:sp>
    </p:spTree>
    <p:extLst>
      <p:ext uri="{BB962C8B-B14F-4D97-AF65-F5344CB8AC3E}">
        <p14:creationId xmlns:p14="http://schemas.microsoft.com/office/powerpoint/2010/main" val="290084403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12.07 – 12.08</a:t>
            </a:r>
          </a:p>
        </p:txBody>
      </p:sp>
      <p:sp>
        <p:nvSpPr>
          <p:cNvPr id="4" name="Slide Number Placeholder 3"/>
          <p:cNvSpPr>
            <a:spLocks noGrp="1"/>
          </p:cNvSpPr>
          <p:nvPr>
            <p:ph type="sldNum" sz="quarter" idx="10"/>
          </p:nvPr>
        </p:nvSpPr>
        <p:spPr/>
        <p:txBody>
          <a:bodyPr/>
          <a:lstStyle/>
          <a:p>
            <a:fld id="{4D553063-C614-45A8-A9EE-56D37F97E015}" type="slidenum">
              <a:rPr lang="en-GB" smtClean="0"/>
              <a:pPr/>
              <a:t>28</a:t>
            </a:fld>
            <a:endParaRPr lang="en-GB" dirty="0"/>
          </a:p>
        </p:txBody>
      </p:sp>
    </p:spTree>
    <p:extLst>
      <p:ext uri="{BB962C8B-B14F-4D97-AF65-F5344CB8AC3E}">
        <p14:creationId xmlns:p14="http://schemas.microsoft.com/office/powerpoint/2010/main" val="417608067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12.08 –</a:t>
            </a:r>
            <a:r>
              <a:rPr lang="en-GB" baseline="0" dirty="0"/>
              <a:t> 12.20</a:t>
            </a:r>
            <a:endParaRPr lang="en-GB" dirty="0"/>
          </a:p>
        </p:txBody>
      </p:sp>
      <p:sp>
        <p:nvSpPr>
          <p:cNvPr id="4" name="Slide Number Placeholder 3"/>
          <p:cNvSpPr>
            <a:spLocks noGrp="1"/>
          </p:cNvSpPr>
          <p:nvPr>
            <p:ph type="sldNum" sz="quarter" idx="10"/>
          </p:nvPr>
        </p:nvSpPr>
        <p:spPr/>
        <p:txBody>
          <a:bodyPr/>
          <a:lstStyle/>
          <a:p>
            <a:fld id="{4D553063-C614-45A8-A9EE-56D37F97E015}" type="slidenum">
              <a:rPr lang="en-GB" smtClean="0"/>
              <a:pPr/>
              <a:t>29</a:t>
            </a:fld>
            <a:endParaRPr lang="en-GB" dirty="0"/>
          </a:p>
        </p:txBody>
      </p:sp>
    </p:spTree>
    <p:extLst>
      <p:ext uri="{BB962C8B-B14F-4D97-AF65-F5344CB8AC3E}">
        <p14:creationId xmlns:p14="http://schemas.microsoft.com/office/powerpoint/2010/main" val="10685100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9.05 – 9.07</a:t>
            </a:r>
          </a:p>
        </p:txBody>
      </p:sp>
      <p:sp>
        <p:nvSpPr>
          <p:cNvPr id="4" name="Slide Number Placeholder 3"/>
          <p:cNvSpPr>
            <a:spLocks noGrp="1"/>
          </p:cNvSpPr>
          <p:nvPr>
            <p:ph type="sldNum" sz="quarter" idx="10"/>
          </p:nvPr>
        </p:nvSpPr>
        <p:spPr/>
        <p:txBody>
          <a:bodyPr/>
          <a:lstStyle/>
          <a:p>
            <a:fld id="{4D553063-C614-45A8-A9EE-56D37F97E015}" type="slidenum">
              <a:rPr lang="en-GB" smtClean="0"/>
              <a:pPr/>
              <a:t>3</a:t>
            </a:fld>
            <a:endParaRPr lang="en-GB" dirty="0"/>
          </a:p>
        </p:txBody>
      </p:sp>
    </p:spTree>
    <p:extLst>
      <p:ext uri="{BB962C8B-B14F-4D97-AF65-F5344CB8AC3E}">
        <p14:creationId xmlns:p14="http://schemas.microsoft.com/office/powerpoint/2010/main" val="24839628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12.20</a:t>
            </a:r>
          </a:p>
        </p:txBody>
      </p:sp>
      <p:sp>
        <p:nvSpPr>
          <p:cNvPr id="4" name="Slide Number Placeholder 3"/>
          <p:cNvSpPr>
            <a:spLocks noGrp="1"/>
          </p:cNvSpPr>
          <p:nvPr>
            <p:ph type="sldNum" sz="quarter" idx="10"/>
          </p:nvPr>
        </p:nvSpPr>
        <p:spPr/>
        <p:txBody>
          <a:bodyPr/>
          <a:lstStyle/>
          <a:p>
            <a:fld id="{C6BD5B03-DF27-4CD3-862D-B7A1802579FD}" type="slidenum">
              <a:rPr lang="en-GB" smtClean="0"/>
              <a:pPr/>
              <a:t>30</a:t>
            </a:fld>
            <a:endParaRPr lang="en-GB" dirty="0"/>
          </a:p>
        </p:txBody>
      </p:sp>
    </p:spTree>
    <p:extLst>
      <p:ext uri="{BB962C8B-B14F-4D97-AF65-F5344CB8AC3E}">
        <p14:creationId xmlns:p14="http://schemas.microsoft.com/office/powerpoint/2010/main" val="267292935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C6BD5B03-DF27-4CD3-862D-B7A1802579FD}" type="slidenum">
              <a:rPr lang="en-GB" smtClean="0"/>
              <a:pPr/>
              <a:t>31</a:t>
            </a:fld>
            <a:endParaRPr lang="en-GB" dirty="0"/>
          </a:p>
        </p:txBody>
      </p:sp>
    </p:spTree>
    <p:extLst>
      <p:ext uri="{BB962C8B-B14F-4D97-AF65-F5344CB8AC3E}">
        <p14:creationId xmlns:p14="http://schemas.microsoft.com/office/powerpoint/2010/main" val="8218873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12.2</a:t>
            </a:r>
            <a:r>
              <a:rPr lang="en-GB" baseline="0" dirty="0"/>
              <a:t>2</a:t>
            </a:r>
            <a:endParaRPr lang="en-GB" dirty="0"/>
          </a:p>
        </p:txBody>
      </p:sp>
      <p:sp>
        <p:nvSpPr>
          <p:cNvPr id="4" name="Slide Number Placeholder 3"/>
          <p:cNvSpPr>
            <a:spLocks noGrp="1"/>
          </p:cNvSpPr>
          <p:nvPr>
            <p:ph type="sldNum" sz="quarter" idx="10"/>
          </p:nvPr>
        </p:nvSpPr>
        <p:spPr/>
        <p:txBody>
          <a:bodyPr/>
          <a:lstStyle/>
          <a:p>
            <a:fld id="{C6BD5B03-DF27-4CD3-862D-B7A1802579FD}" type="slidenum">
              <a:rPr lang="en-GB" smtClean="0"/>
              <a:pPr/>
              <a:t>32</a:t>
            </a:fld>
            <a:endParaRPr lang="en-GB" dirty="0"/>
          </a:p>
        </p:txBody>
      </p:sp>
    </p:spTree>
    <p:extLst>
      <p:ext uri="{BB962C8B-B14F-4D97-AF65-F5344CB8AC3E}">
        <p14:creationId xmlns:p14="http://schemas.microsoft.com/office/powerpoint/2010/main" val="189681613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12.24</a:t>
            </a:r>
          </a:p>
        </p:txBody>
      </p:sp>
      <p:sp>
        <p:nvSpPr>
          <p:cNvPr id="4" name="Slide Number Placeholder 3"/>
          <p:cNvSpPr>
            <a:spLocks noGrp="1"/>
          </p:cNvSpPr>
          <p:nvPr>
            <p:ph type="sldNum" sz="quarter" idx="10"/>
          </p:nvPr>
        </p:nvSpPr>
        <p:spPr/>
        <p:txBody>
          <a:bodyPr/>
          <a:lstStyle/>
          <a:p>
            <a:fld id="{C6BD5B03-DF27-4CD3-862D-B7A1802579FD}" type="slidenum">
              <a:rPr lang="en-GB" smtClean="0"/>
              <a:pPr/>
              <a:t>33</a:t>
            </a:fld>
            <a:endParaRPr lang="en-GB" dirty="0"/>
          </a:p>
        </p:txBody>
      </p:sp>
    </p:spTree>
    <p:extLst>
      <p:ext uri="{BB962C8B-B14F-4D97-AF65-F5344CB8AC3E}">
        <p14:creationId xmlns:p14="http://schemas.microsoft.com/office/powerpoint/2010/main" val="307551355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12.25</a:t>
            </a:r>
          </a:p>
        </p:txBody>
      </p:sp>
      <p:sp>
        <p:nvSpPr>
          <p:cNvPr id="4" name="Slide Number Placeholder 3"/>
          <p:cNvSpPr>
            <a:spLocks noGrp="1"/>
          </p:cNvSpPr>
          <p:nvPr>
            <p:ph type="sldNum" sz="quarter" idx="10"/>
          </p:nvPr>
        </p:nvSpPr>
        <p:spPr/>
        <p:txBody>
          <a:bodyPr/>
          <a:lstStyle/>
          <a:p>
            <a:fld id="{C6BD5B03-DF27-4CD3-862D-B7A1802579FD}" type="slidenum">
              <a:rPr lang="en-GB" smtClean="0"/>
              <a:pPr/>
              <a:t>34</a:t>
            </a:fld>
            <a:endParaRPr lang="en-GB" dirty="0"/>
          </a:p>
        </p:txBody>
      </p:sp>
    </p:spTree>
    <p:extLst>
      <p:ext uri="{BB962C8B-B14F-4D97-AF65-F5344CB8AC3E}">
        <p14:creationId xmlns:p14="http://schemas.microsoft.com/office/powerpoint/2010/main" val="8750430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12.25 – 12.35</a:t>
            </a:r>
          </a:p>
        </p:txBody>
      </p:sp>
      <p:sp>
        <p:nvSpPr>
          <p:cNvPr id="4" name="Slide Number Placeholder 3"/>
          <p:cNvSpPr>
            <a:spLocks noGrp="1"/>
          </p:cNvSpPr>
          <p:nvPr>
            <p:ph type="sldNum" sz="quarter" idx="10"/>
          </p:nvPr>
        </p:nvSpPr>
        <p:spPr/>
        <p:txBody>
          <a:bodyPr/>
          <a:lstStyle/>
          <a:p>
            <a:fld id="{C6BD5B03-DF27-4CD3-862D-B7A1802579FD}" type="slidenum">
              <a:rPr lang="en-GB" smtClean="0"/>
              <a:pPr/>
              <a:t>35</a:t>
            </a:fld>
            <a:endParaRPr lang="en-GB" dirty="0"/>
          </a:p>
        </p:txBody>
      </p:sp>
    </p:spTree>
    <p:extLst>
      <p:ext uri="{BB962C8B-B14F-4D97-AF65-F5344CB8AC3E}">
        <p14:creationId xmlns:p14="http://schemas.microsoft.com/office/powerpoint/2010/main" val="412434977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12.35</a:t>
            </a:r>
            <a:r>
              <a:rPr lang="en-GB" baseline="0" dirty="0"/>
              <a:t> – 12.45</a:t>
            </a:r>
            <a:endParaRPr lang="en-GB" dirty="0"/>
          </a:p>
        </p:txBody>
      </p:sp>
      <p:sp>
        <p:nvSpPr>
          <p:cNvPr id="4" name="Slide Number Placeholder 3"/>
          <p:cNvSpPr>
            <a:spLocks noGrp="1"/>
          </p:cNvSpPr>
          <p:nvPr>
            <p:ph type="sldNum" sz="quarter" idx="10"/>
          </p:nvPr>
        </p:nvSpPr>
        <p:spPr/>
        <p:txBody>
          <a:bodyPr/>
          <a:lstStyle/>
          <a:p>
            <a:fld id="{C6BD5B03-DF27-4CD3-862D-B7A1802579FD}" type="slidenum">
              <a:rPr lang="en-GB" smtClean="0"/>
              <a:pPr/>
              <a:t>36</a:t>
            </a:fld>
            <a:endParaRPr lang="en-GB" dirty="0"/>
          </a:p>
        </p:txBody>
      </p:sp>
    </p:spTree>
    <p:extLst>
      <p:ext uri="{BB962C8B-B14F-4D97-AF65-F5344CB8AC3E}">
        <p14:creationId xmlns:p14="http://schemas.microsoft.com/office/powerpoint/2010/main" val="391294576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12.45</a:t>
            </a:r>
          </a:p>
        </p:txBody>
      </p:sp>
      <p:sp>
        <p:nvSpPr>
          <p:cNvPr id="4" name="Slide Number Placeholder 3"/>
          <p:cNvSpPr>
            <a:spLocks noGrp="1"/>
          </p:cNvSpPr>
          <p:nvPr>
            <p:ph type="sldNum" sz="quarter" idx="10"/>
          </p:nvPr>
        </p:nvSpPr>
        <p:spPr/>
        <p:txBody>
          <a:bodyPr/>
          <a:lstStyle/>
          <a:p>
            <a:fld id="{4D553063-C614-45A8-A9EE-56D37F97E015}" type="slidenum">
              <a:rPr lang="en-GB" smtClean="0"/>
              <a:pPr/>
              <a:t>48</a:t>
            </a:fld>
            <a:endParaRPr lang="en-GB" dirty="0"/>
          </a:p>
        </p:txBody>
      </p:sp>
    </p:spTree>
    <p:extLst>
      <p:ext uri="{BB962C8B-B14F-4D97-AF65-F5344CB8AC3E}">
        <p14:creationId xmlns:p14="http://schemas.microsoft.com/office/powerpoint/2010/main" val="3926971439"/>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12.46</a:t>
            </a:r>
          </a:p>
        </p:txBody>
      </p:sp>
      <p:sp>
        <p:nvSpPr>
          <p:cNvPr id="4" name="Slide Number Placeholder 3"/>
          <p:cNvSpPr>
            <a:spLocks noGrp="1"/>
          </p:cNvSpPr>
          <p:nvPr>
            <p:ph type="sldNum" sz="quarter" idx="10"/>
          </p:nvPr>
        </p:nvSpPr>
        <p:spPr/>
        <p:txBody>
          <a:bodyPr/>
          <a:lstStyle/>
          <a:p>
            <a:fld id="{C6BD5B03-DF27-4CD3-862D-B7A1802579FD}" type="slidenum">
              <a:rPr lang="en-GB" smtClean="0"/>
              <a:pPr/>
              <a:t>49</a:t>
            </a:fld>
            <a:endParaRPr lang="en-GB" dirty="0"/>
          </a:p>
        </p:txBody>
      </p:sp>
    </p:spTree>
    <p:extLst>
      <p:ext uri="{BB962C8B-B14F-4D97-AF65-F5344CB8AC3E}">
        <p14:creationId xmlns:p14="http://schemas.microsoft.com/office/powerpoint/2010/main" val="571054118"/>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12.47</a:t>
            </a:r>
          </a:p>
        </p:txBody>
      </p:sp>
      <p:sp>
        <p:nvSpPr>
          <p:cNvPr id="4" name="Slide Number Placeholder 3"/>
          <p:cNvSpPr>
            <a:spLocks noGrp="1"/>
          </p:cNvSpPr>
          <p:nvPr>
            <p:ph type="sldNum" sz="quarter" idx="10"/>
          </p:nvPr>
        </p:nvSpPr>
        <p:spPr/>
        <p:txBody>
          <a:bodyPr/>
          <a:lstStyle/>
          <a:p>
            <a:fld id="{4D553063-C614-45A8-A9EE-56D37F97E015}" type="slidenum">
              <a:rPr lang="en-GB" smtClean="0"/>
              <a:pPr/>
              <a:t>50</a:t>
            </a:fld>
            <a:endParaRPr lang="en-GB" dirty="0"/>
          </a:p>
        </p:txBody>
      </p:sp>
    </p:spTree>
    <p:extLst>
      <p:ext uri="{BB962C8B-B14F-4D97-AF65-F5344CB8AC3E}">
        <p14:creationId xmlns:p14="http://schemas.microsoft.com/office/powerpoint/2010/main" val="69248568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9.05 – 9.07</a:t>
            </a:r>
          </a:p>
        </p:txBody>
      </p:sp>
      <p:sp>
        <p:nvSpPr>
          <p:cNvPr id="4" name="Slide Number Placeholder 3"/>
          <p:cNvSpPr>
            <a:spLocks noGrp="1"/>
          </p:cNvSpPr>
          <p:nvPr>
            <p:ph type="sldNum" sz="quarter" idx="10"/>
          </p:nvPr>
        </p:nvSpPr>
        <p:spPr/>
        <p:txBody>
          <a:bodyPr/>
          <a:lstStyle/>
          <a:p>
            <a:fld id="{4D553063-C614-45A8-A9EE-56D37F97E015}" type="slidenum">
              <a:rPr lang="en-GB" smtClean="0">
                <a:solidFill>
                  <a:prstClr val="black"/>
                </a:solidFill>
              </a:rPr>
              <a:pPr/>
              <a:t>4</a:t>
            </a:fld>
            <a:endParaRPr lang="en-GB" dirty="0">
              <a:solidFill>
                <a:prstClr val="black"/>
              </a:solidFill>
            </a:endParaRPr>
          </a:p>
        </p:txBody>
      </p:sp>
    </p:spTree>
    <p:extLst>
      <p:ext uri="{BB962C8B-B14F-4D97-AF65-F5344CB8AC3E}">
        <p14:creationId xmlns:p14="http://schemas.microsoft.com/office/powerpoint/2010/main" val="174763449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12.48</a:t>
            </a:r>
          </a:p>
        </p:txBody>
      </p:sp>
      <p:sp>
        <p:nvSpPr>
          <p:cNvPr id="4" name="Slide Number Placeholder 3"/>
          <p:cNvSpPr>
            <a:spLocks noGrp="1"/>
          </p:cNvSpPr>
          <p:nvPr>
            <p:ph type="sldNum" sz="quarter" idx="10"/>
          </p:nvPr>
        </p:nvSpPr>
        <p:spPr/>
        <p:txBody>
          <a:bodyPr/>
          <a:lstStyle/>
          <a:p>
            <a:fld id="{C6BD5B03-DF27-4CD3-862D-B7A1802579FD}" type="slidenum">
              <a:rPr lang="en-GB" smtClean="0"/>
              <a:pPr/>
              <a:t>51</a:t>
            </a:fld>
            <a:endParaRPr lang="en-GB" dirty="0"/>
          </a:p>
        </p:txBody>
      </p:sp>
    </p:spTree>
    <p:extLst>
      <p:ext uri="{BB962C8B-B14F-4D97-AF65-F5344CB8AC3E}">
        <p14:creationId xmlns:p14="http://schemas.microsoft.com/office/powerpoint/2010/main" val="1996308130"/>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12.48</a:t>
            </a:r>
            <a:r>
              <a:rPr lang="en-GB" baseline="0" dirty="0"/>
              <a:t> – 1.00</a:t>
            </a:r>
            <a:endParaRPr lang="en-GB" dirty="0"/>
          </a:p>
        </p:txBody>
      </p:sp>
      <p:sp>
        <p:nvSpPr>
          <p:cNvPr id="4" name="Slide Number Placeholder 3"/>
          <p:cNvSpPr>
            <a:spLocks noGrp="1"/>
          </p:cNvSpPr>
          <p:nvPr>
            <p:ph type="sldNum" sz="quarter" idx="10"/>
          </p:nvPr>
        </p:nvSpPr>
        <p:spPr/>
        <p:txBody>
          <a:bodyPr/>
          <a:lstStyle/>
          <a:p>
            <a:fld id="{C6BD5B03-DF27-4CD3-862D-B7A1802579FD}" type="slidenum">
              <a:rPr lang="en-GB" smtClean="0"/>
              <a:pPr/>
              <a:t>52</a:t>
            </a:fld>
            <a:endParaRPr lang="en-GB" dirty="0"/>
          </a:p>
        </p:txBody>
      </p:sp>
    </p:spTree>
    <p:extLst>
      <p:ext uri="{BB962C8B-B14F-4D97-AF65-F5344CB8AC3E}">
        <p14:creationId xmlns:p14="http://schemas.microsoft.com/office/powerpoint/2010/main" val="834409555"/>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1.05</a:t>
            </a:r>
            <a:r>
              <a:rPr lang="en-GB" baseline="0" dirty="0"/>
              <a:t> – 1.07</a:t>
            </a:r>
            <a:endParaRPr lang="en-GB" dirty="0"/>
          </a:p>
        </p:txBody>
      </p:sp>
      <p:sp>
        <p:nvSpPr>
          <p:cNvPr id="4" name="Slide Number Placeholder 3"/>
          <p:cNvSpPr>
            <a:spLocks noGrp="1"/>
          </p:cNvSpPr>
          <p:nvPr>
            <p:ph type="sldNum" sz="quarter" idx="10"/>
          </p:nvPr>
        </p:nvSpPr>
        <p:spPr/>
        <p:txBody>
          <a:bodyPr/>
          <a:lstStyle/>
          <a:p>
            <a:fld id="{C6BD5B03-DF27-4CD3-862D-B7A1802579FD}" type="slidenum">
              <a:rPr lang="en-GB" smtClean="0"/>
              <a:pPr/>
              <a:t>53</a:t>
            </a:fld>
            <a:endParaRPr lang="en-GB" dirty="0"/>
          </a:p>
        </p:txBody>
      </p:sp>
    </p:spTree>
    <p:extLst>
      <p:ext uri="{BB962C8B-B14F-4D97-AF65-F5344CB8AC3E}">
        <p14:creationId xmlns:p14="http://schemas.microsoft.com/office/powerpoint/2010/main" val="390469481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1.07</a:t>
            </a:r>
            <a:r>
              <a:rPr lang="en-GB" baseline="0" dirty="0"/>
              <a:t> – 1.15</a:t>
            </a:r>
            <a:endParaRPr lang="en-GB" dirty="0"/>
          </a:p>
        </p:txBody>
      </p:sp>
      <p:sp>
        <p:nvSpPr>
          <p:cNvPr id="4" name="Slide Number Placeholder 3"/>
          <p:cNvSpPr>
            <a:spLocks noGrp="1"/>
          </p:cNvSpPr>
          <p:nvPr>
            <p:ph type="sldNum" sz="quarter" idx="10"/>
          </p:nvPr>
        </p:nvSpPr>
        <p:spPr/>
        <p:txBody>
          <a:bodyPr/>
          <a:lstStyle/>
          <a:p>
            <a:fld id="{C6BD5B03-DF27-4CD3-862D-B7A1802579FD}" type="slidenum">
              <a:rPr lang="en-GB" smtClean="0"/>
              <a:pPr/>
              <a:t>54</a:t>
            </a:fld>
            <a:endParaRPr lang="en-GB" dirty="0"/>
          </a:p>
        </p:txBody>
      </p:sp>
    </p:spTree>
    <p:extLst>
      <p:ext uri="{BB962C8B-B14F-4D97-AF65-F5344CB8AC3E}">
        <p14:creationId xmlns:p14="http://schemas.microsoft.com/office/powerpoint/2010/main" val="301048843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1.15 – 2.15</a:t>
            </a:r>
          </a:p>
        </p:txBody>
      </p:sp>
      <p:sp>
        <p:nvSpPr>
          <p:cNvPr id="4" name="Slide Number Placeholder 3"/>
          <p:cNvSpPr>
            <a:spLocks noGrp="1"/>
          </p:cNvSpPr>
          <p:nvPr>
            <p:ph type="sldNum" sz="quarter" idx="10"/>
          </p:nvPr>
        </p:nvSpPr>
        <p:spPr/>
        <p:txBody>
          <a:bodyPr/>
          <a:lstStyle/>
          <a:p>
            <a:fld id="{4D553063-C614-45A8-A9EE-56D37F97E015}" type="slidenum">
              <a:rPr lang="en-GB" smtClean="0"/>
              <a:pPr/>
              <a:t>55</a:t>
            </a:fld>
            <a:endParaRPr lang="en-GB" dirty="0"/>
          </a:p>
        </p:txBody>
      </p:sp>
    </p:spTree>
    <p:extLst>
      <p:ext uri="{BB962C8B-B14F-4D97-AF65-F5344CB8AC3E}">
        <p14:creationId xmlns:p14="http://schemas.microsoft.com/office/powerpoint/2010/main" val="76386652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2.15 – 2.20</a:t>
            </a:r>
          </a:p>
        </p:txBody>
      </p:sp>
      <p:sp>
        <p:nvSpPr>
          <p:cNvPr id="4" name="Slide Number Placeholder 3"/>
          <p:cNvSpPr>
            <a:spLocks noGrp="1"/>
          </p:cNvSpPr>
          <p:nvPr>
            <p:ph type="sldNum" sz="quarter" idx="10"/>
          </p:nvPr>
        </p:nvSpPr>
        <p:spPr/>
        <p:txBody>
          <a:bodyPr/>
          <a:lstStyle/>
          <a:p>
            <a:fld id="{4D553063-C614-45A8-A9EE-56D37F97E015}" type="slidenum">
              <a:rPr lang="en-GB" smtClean="0"/>
              <a:pPr/>
              <a:t>56</a:t>
            </a:fld>
            <a:endParaRPr lang="en-GB" dirty="0"/>
          </a:p>
        </p:txBody>
      </p:sp>
    </p:spTree>
    <p:extLst>
      <p:ext uri="{BB962C8B-B14F-4D97-AF65-F5344CB8AC3E}">
        <p14:creationId xmlns:p14="http://schemas.microsoft.com/office/powerpoint/2010/main" val="281900997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2.20</a:t>
            </a:r>
            <a:r>
              <a:rPr lang="en-GB" baseline="0" dirty="0"/>
              <a:t> – 2.21</a:t>
            </a:r>
            <a:endParaRPr lang="en-GB" dirty="0"/>
          </a:p>
        </p:txBody>
      </p:sp>
      <p:sp>
        <p:nvSpPr>
          <p:cNvPr id="4" name="Slide Number Placeholder 3"/>
          <p:cNvSpPr>
            <a:spLocks noGrp="1"/>
          </p:cNvSpPr>
          <p:nvPr>
            <p:ph type="sldNum" sz="quarter" idx="10"/>
          </p:nvPr>
        </p:nvSpPr>
        <p:spPr/>
        <p:txBody>
          <a:bodyPr/>
          <a:lstStyle/>
          <a:p>
            <a:fld id="{C6BD5B03-DF27-4CD3-862D-B7A1802579FD}" type="slidenum">
              <a:rPr lang="en-GB" smtClean="0"/>
              <a:pPr/>
              <a:t>57</a:t>
            </a:fld>
            <a:endParaRPr lang="en-GB" dirty="0"/>
          </a:p>
        </p:txBody>
      </p:sp>
    </p:spTree>
    <p:extLst>
      <p:ext uri="{BB962C8B-B14F-4D97-AF65-F5344CB8AC3E}">
        <p14:creationId xmlns:p14="http://schemas.microsoft.com/office/powerpoint/2010/main" val="1265243542"/>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2.25</a:t>
            </a:r>
          </a:p>
        </p:txBody>
      </p:sp>
      <p:sp>
        <p:nvSpPr>
          <p:cNvPr id="4" name="Slide Number Placeholder 3"/>
          <p:cNvSpPr>
            <a:spLocks noGrp="1"/>
          </p:cNvSpPr>
          <p:nvPr>
            <p:ph type="sldNum" sz="quarter" idx="10"/>
          </p:nvPr>
        </p:nvSpPr>
        <p:spPr/>
        <p:txBody>
          <a:bodyPr/>
          <a:lstStyle/>
          <a:p>
            <a:fld id="{C6BD5B03-DF27-4CD3-862D-B7A1802579FD}" type="slidenum">
              <a:rPr lang="en-GB" smtClean="0"/>
              <a:pPr/>
              <a:t>59</a:t>
            </a:fld>
            <a:endParaRPr lang="en-GB" dirty="0"/>
          </a:p>
        </p:txBody>
      </p:sp>
    </p:spTree>
    <p:extLst>
      <p:ext uri="{BB962C8B-B14F-4D97-AF65-F5344CB8AC3E}">
        <p14:creationId xmlns:p14="http://schemas.microsoft.com/office/powerpoint/2010/main" val="196029275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2.27</a:t>
            </a:r>
          </a:p>
        </p:txBody>
      </p:sp>
      <p:sp>
        <p:nvSpPr>
          <p:cNvPr id="4" name="Slide Number Placeholder 3"/>
          <p:cNvSpPr>
            <a:spLocks noGrp="1"/>
          </p:cNvSpPr>
          <p:nvPr>
            <p:ph type="sldNum" sz="quarter" idx="10"/>
          </p:nvPr>
        </p:nvSpPr>
        <p:spPr/>
        <p:txBody>
          <a:bodyPr/>
          <a:lstStyle/>
          <a:p>
            <a:fld id="{C6BD5B03-DF27-4CD3-862D-B7A1802579FD}" type="slidenum">
              <a:rPr lang="en-GB" smtClean="0"/>
              <a:pPr/>
              <a:t>60</a:t>
            </a:fld>
            <a:endParaRPr lang="en-GB" dirty="0"/>
          </a:p>
        </p:txBody>
      </p:sp>
    </p:spTree>
    <p:extLst>
      <p:ext uri="{BB962C8B-B14F-4D97-AF65-F5344CB8AC3E}">
        <p14:creationId xmlns:p14="http://schemas.microsoft.com/office/powerpoint/2010/main" val="114080245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2.30</a:t>
            </a:r>
            <a:r>
              <a:rPr lang="en-GB" baseline="0" dirty="0"/>
              <a:t> – 2.35</a:t>
            </a:r>
            <a:endParaRPr lang="en-GB" dirty="0"/>
          </a:p>
        </p:txBody>
      </p:sp>
      <p:sp>
        <p:nvSpPr>
          <p:cNvPr id="4" name="Slide Number Placeholder 3"/>
          <p:cNvSpPr>
            <a:spLocks noGrp="1"/>
          </p:cNvSpPr>
          <p:nvPr>
            <p:ph type="sldNum" sz="quarter" idx="10"/>
          </p:nvPr>
        </p:nvSpPr>
        <p:spPr/>
        <p:txBody>
          <a:bodyPr/>
          <a:lstStyle/>
          <a:p>
            <a:fld id="{C6BD5B03-DF27-4CD3-862D-B7A1802579FD}" type="slidenum">
              <a:rPr lang="en-GB" smtClean="0"/>
              <a:pPr/>
              <a:t>61</a:t>
            </a:fld>
            <a:endParaRPr lang="en-GB" dirty="0"/>
          </a:p>
        </p:txBody>
      </p:sp>
    </p:spTree>
    <p:extLst>
      <p:ext uri="{BB962C8B-B14F-4D97-AF65-F5344CB8AC3E}">
        <p14:creationId xmlns:p14="http://schemas.microsoft.com/office/powerpoint/2010/main" val="3413710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9.18 – 9.22</a:t>
            </a:r>
          </a:p>
        </p:txBody>
      </p:sp>
      <p:sp>
        <p:nvSpPr>
          <p:cNvPr id="4" name="Slide Number Placeholder 3"/>
          <p:cNvSpPr>
            <a:spLocks noGrp="1"/>
          </p:cNvSpPr>
          <p:nvPr>
            <p:ph type="sldNum" sz="quarter" idx="10"/>
          </p:nvPr>
        </p:nvSpPr>
        <p:spPr/>
        <p:txBody>
          <a:bodyPr/>
          <a:lstStyle/>
          <a:p>
            <a:fld id="{4D553063-C614-45A8-A9EE-56D37F97E015}" type="slidenum">
              <a:rPr lang="en-GB" smtClean="0"/>
              <a:pPr/>
              <a:t>5</a:t>
            </a:fld>
            <a:endParaRPr lang="en-GB" dirty="0"/>
          </a:p>
        </p:txBody>
      </p:sp>
    </p:spTree>
    <p:extLst>
      <p:ext uri="{BB962C8B-B14F-4D97-AF65-F5344CB8AC3E}">
        <p14:creationId xmlns:p14="http://schemas.microsoft.com/office/powerpoint/2010/main" val="1974968960"/>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2.35</a:t>
            </a:r>
            <a:r>
              <a:rPr lang="en-GB" baseline="0" dirty="0"/>
              <a:t> – 2.40</a:t>
            </a:r>
            <a:endParaRPr lang="en-GB" dirty="0"/>
          </a:p>
        </p:txBody>
      </p:sp>
      <p:sp>
        <p:nvSpPr>
          <p:cNvPr id="4" name="Slide Number Placeholder 3"/>
          <p:cNvSpPr>
            <a:spLocks noGrp="1"/>
          </p:cNvSpPr>
          <p:nvPr>
            <p:ph type="sldNum" sz="quarter" idx="10"/>
          </p:nvPr>
        </p:nvSpPr>
        <p:spPr/>
        <p:txBody>
          <a:bodyPr/>
          <a:lstStyle/>
          <a:p>
            <a:fld id="{C6BD5B03-DF27-4CD3-862D-B7A1802579FD}" type="slidenum">
              <a:rPr lang="en-GB" smtClean="0"/>
              <a:pPr/>
              <a:t>62</a:t>
            </a:fld>
            <a:endParaRPr lang="en-GB" dirty="0"/>
          </a:p>
        </p:txBody>
      </p:sp>
    </p:spTree>
    <p:extLst>
      <p:ext uri="{BB962C8B-B14F-4D97-AF65-F5344CB8AC3E}">
        <p14:creationId xmlns:p14="http://schemas.microsoft.com/office/powerpoint/2010/main" val="3833733817"/>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a:t>2.42</a:t>
            </a:r>
            <a:endParaRPr lang="en-GB" dirty="0"/>
          </a:p>
        </p:txBody>
      </p:sp>
      <p:sp>
        <p:nvSpPr>
          <p:cNvPr id="4" name="Slide Number Placeholder 3"/>
          <p:cNvSpPr>
            <a:spLocks noGrp="1"/>
          </p:cNvSpPr>
          <p:nvPr>
            <p:ph type="sldNum" sz="quarter" idx="10"/>
          </p:nvPr>
        </p:nvSpPr>
        <p:spPr/>
        <p:txBody>
          <a:bodyPr/>
          <a:lstStyle/>
          <a:p>
            <a:fld id="{C6BD5B03-DF27-4CD3-862D-B7A1802579FD}" type="slidenum">
              <a:rPr lang="en-GB" smtClean="0"/>
              <a:pPr/>
              <a:t>63</a:t>
            </a:fld>
            <a:endParaRPr lang="en-GB" dirty="0"/>
          </a:p>
        </p:txBody>
      </p:sp>
    </p:spTree>
    <p:extLst>
      <p:ext uri="{BB962C8B-B14F-4D97-AF65-F5344CB8AC3E}">
        <p14:creationId xmlns:p14="http://schemas.microsoft.com/office/powerpoint/2010/main" val="599337167"/>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2.42 – 3.00</a:t>
            </a:r>
          </a:p>
        </p:txBody>
      </p:sp>
      <p:sp>
        <p:nvSpPr>
          <p:cNvPr id="4" name="Slide Number Placeholder 3"/>
          <p:cNvSpPr>
            <a:spLocks noGrp="1"/>
          </p:cNvSpPr>
          <p:nvPr>
            <p:ph type="sldNum" sz="quarter" idx="10"/>
          </p:nvPr>
        </p:nvSpPr>
        <p:spPr/>
        <p:txBody>
          <a:bodyPr/>
          <a:lstStyle/>
          <a:p>
            <a:fld id="{4D553063-C614-45A8-A9EE-56D37F97E015}" type="slidenum">
              <a:rPr lang="en-GB" smtClean="0"/>
              <a:pPr/>
              <a:t>64</a:t>
            </a:fld>
            <a:endParaRPr lang="en-GB" dirty="0"/>
          </a:p>
        </p:txBody>
      </p:sp>
    </p:spTree>
    <p:extLst>
      <p:ext uri="{BB962C8B-B14F-4D97-AF65-F5344CB8AC3E}">
        <p14:creationId xmlns:p14="http://schemas.microsoft.com/office/powerpoint/2010/main" val="3235881939"/>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A347B07-8722-4465-983E-3317C4995FEC}" type="slidenum">
              <a:rPr lang="en-GB">
                <a:solidFill>
                  <a:prstClr val="black"/>
                </a:solidFill>
              </a:rPr>
              <a:pPr/>
              <a:t>65</a:t>
            </a:fld>
            <a:endParaRPr lang="en-GB" dirty="0">
              <a:solidFill>
                <a:prstClr val="black"/>
              </a:solidFill>
            </a:endParaRPr>
          </a:p>
        </p:txBody>
      </p:sp>
    </p:spTree>
    <p:extLst>
      <p:ext uri="{BB962C8B-B14F-4D97-AF65-F5344CB8AC3E}">
        <p14:creationId xmlns:p14="http://schemas.microsoft.com/office/powerpoint/2010/main" val="2873209659"/>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3.15</a:t>
            </a:r>
          </a:p>
        </p:txBody>
      </p:sp>
      <p:sp>
        <p:nvSpPr>
          <p:cNvPr id="4" name="Slide Number Placeholder 3"/>
          <p:cNvSpPr>
            <a:spLocks noGrp="1"/>
          </p:cNvSpPr>
          <p:nvPr>
            <p:ph type="sldNum" sz="quarter" idx="10"/>
          </p:nvPr>
        </p:nvSpPr>
        <p:spPr/>
        <p:txBody>
          <a:bodyPr/>
          <a:lstStyle/>
          <a:p>
            <a:fld id="{4D553063-C614-45A8-A9EE-56D37F97E015}" type="slidenum">
              <a:rPr lang="en-GB" smtClean="0"/>
              <a:pPr/>
              <a:t>67</a:t>
            </a:fld>
            <a:endParaRPr lang="en-GB" dirty="0"/>
          </a:p>
        </p:txBody>
      </p:sp>
    </p:spTree>
    <p:extLst>
      <p:ext uri="{BB962C8B-B14F-4D97-AF65-F5344CB8AC3E}">
        <p14:creationId xmlns:p14="http://schemas.microsoft.com/office/powerpoint/2010/main" val="3555321718"/>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D553063-C614-45A8-A9EE-56D37F97E015}" type="slidenum">
              <a:rPr lang="en-GB" smtClean="0"/>
              <a:pPr/>
              <a:t>68</a:t>
            </a:fld>
            <a:endParaRPr lang="en-GB" dirty="0"/>
          </a:p>
        </p:txBody>
      </p:sp>
    </p:spTree>
    <p:extLst>
      <p:ext uri="{BB962C8B-B14F-4D97-AF65-F5344CB8AC3E}">
        <p14:creationId xmlns:p14="http://schemas.microsoft.com/office/powerpoint/2010/main" val="92735287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3.17</a:t>
            </a:r>
          </a:p>
        </p:txBody>
      </p:sp>
      <p:sp>
        <p:nvSpPr>
          <p:cNvPr id="4" name="Slide Number Placeholder 3"/>
          <p:cNvSpPr>
            <a:spLocks noGrp="1"/>
          </p:cNvSpPr>
          <p:nvPr>
            <p:ph type="sldNum" sz="quarter" idx="10"/>
          </p:nvPr>
        </p:nvSpPr>
        <p:spPr/>
        <p:txBody>
          <a:bodyPr/>
          <a:lstStyle/>
          <a:p>
            <a:fld id="{4D553063-C614-45A8-A9EE-56D37F97E015}" type="slidenum">
              <a:rPr lang="en-GB" smtClean="0"/>
              <a:pPr/>
              <a:t>69</a:t>
            </a:fld>
            <a:endParaRPr lang="en-GB" dirty="0"/>
          </a:p>
        </p:txBody>
      </p:sp>
    </p:spTree>
    <p:extLst>
      <p:ext uri="{BB962C8B-B14F-4D97-AF65-F5344CB8AC3E}">
        <p14:creationId xmlns:p14="http://schemas.microsoft.com/office/powerpoint/2010/main" val="3641758309"/>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D553063-C614-45A8-A9EE-56D37F97E015}" type="slidenum">
              <a:rPr lang="en-GB" smtClean="0"/>
              <a:pPr/>
              <a:t>70</a:t>
            </a:fld>
            <a:endParaRPr lang="en-GB" dirty="0"/>
          </a:p>
        </p:txBody>
      </p:sp>
    </p:spTree>
    <p:extLst>
      <p:ext uri="{BB962C8B-B14F-4D97-AF65-F5344CB8AC3E}">
        <p14:creationId xmlns:p14="http://schemas.microsoft.com/office/powerpoint/2010/main" val="3713563877"/>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3.20</a:t>
            </a:r>
          </a:p>
        </p:txBody>
      </p:sp>
      <p:sp>
        <p:nvSpPr>
          <p:cNvPr id="4" name="Slide Number Placeholder 3"/>
          <p:cNvSpPr>
            <a:spLocks noGrp="1"/>
          </p:cNvSpPr>
          <p:nvPr>
            <p:ph type="sldNum" sz="quarter" idx="10"/>
          </p:nvPr>
        </p:nvSpPr>
        <p:spPr/>
        <p:txBody>
          <a:bodyPr/>
          <a:lstStyle/>
          <a:p>
            <a:fld id="{4D553063-C614-45A8-A9EE-56D37F97E015}" type="slidenum">
              <a:rPr lang="en-GB" smtClean="0"/>
              <a:pPr/>
              <a:t>71</a:t>
            </a:fld>
            <a:endParaRPr lang="en-GB" dirty="0"/>
          </a:p>
        </p:txBody>
      </p:sp>
    </p:spTree>
    <p:extLst>
      <p:ext uri="{BB962C8B-B14F-4D97-AF65-F5344CB8AC3E}">
        <p14:creationId xmlns:p14="http://schemas.microsoft.com/office/powerpoint/2010/main" val="2675522617"/>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D553063-C614-45A8-A9EE-56D37F97E015}" type="slidenum">
              <a:rPr lang="en-GB" smtClean="0"/>
              <a:pPr/>
              <a:t>72</a:t>
            </a:fld>
            <a:endParaRPr lang="en-GB" dirty="0"/>
          </a:p>
        </p:txBody>
      </p:sp>
    </p:spTree>
    <p:extLst>
      <p:ext uri="{BB962C8B-B14F-4D97-AF65-F5344CB8AC3E}">
        <p14:creationId xmlns:p14="http://schemas.microsoft.com/office/powerpoint/2010/main" val="10784806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9.22</a:t>
            </a:r>
            <a:r>
              <a:rPr lang="en-GB" baseline="0" dirty="0"/>
              <a:t> </a:t>
            </a:r>
            <a:r>
              <a:rPr lang="en-GB" dirty="0"/>
              <a:t>– 9.25</a:t>
            </a:r>
          </a:p>
        </p:txBody>
      </p:sp>
      <p:sp>
        <p:nvSpPr>
          <p:cNvPr id="4" name="Slide Number Placeholder 3"/>
          <p:cNvSpPr>
            <a:spLocks noGrp="1"/>
          </p:cNvSpPr>
          <p:nvPr>
            <p:ph type="sldNum" sz="quarter" idx="10"/>
          </p:nvPr>
        </p:nvSpPr>
        <p:spPr/>
        <p:txBody>
          <a:bodyPr/>
          <a:lstStyle/>
          <a:p>
            <a:fld id="{4D553063-C614-45A8-A9EE-56D37F97E015}" type="slidenum">
              <a:rPr lang="en-GB" smtClean="0"/>
              <a:pPr/>
              <a:t>6</a:t>
            </a:fld>
            <a:endParaRPr lang="en-GB" dirty="0"/>
          </a:p>
        </p:txBody>
      </p:sp>
    </p:spTree>
    <p:extLst>
      <p:ext uri="{BB962C8B-B14F-4D97-AF65-F5344CB8AC3E}">
        <p14:creationId xmlns:p14="http://schemas.microsoft.com/office/powerpoint/2010/main" val="2916560202"/>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3.25</a:t>
            </a:r>
          </a:p>
        </p:txBody>
      </p:sp>
      <p:sp>
        <p:nvSpPr>
          <p:cNvPr id="4" name="Slide Number Placeholder 3"/>
          <p:cNvSpPr>
            <a:spLocks noGrp="1"/>
          </p:cNvSpPr>
          <p:nvPr>
            <p:ph type="sldNum" sz="quarter" idx="10"/>
          </p:nvPr>
        </p:nvSpPr>
        <p:spPr/>
        <p:txBody>
          <a:bodyPr/>
          <a:lstStyle/>
          <a:p>
            <a:fld id="{4D553063-C614-45A8-A9EE-56D37F97E015}" type="slidenum">
              <a:rPr lang="en-GB" smtClean="0"/>
              <a:pPr/>
              <a:t>73</a:t>
            </a:fld>
            <a:endParaRPr lang="en-GB" dirty="0"/>
          </a:p>
        </p:txBody>
      </p:sp>
    </p:spTree>
    <p:extLst>
      <p:ext uri="{BB962C8B-B14F-4D97-AF65-F5344CB8AC3E}">
        <p14:creationId xmlns:p14="http://schemas.microsoft.com/office/powerpoint/2010/main" val="312617513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3.30</a:t>
            </a:r>
          </a:p>
        </p:txBody>
      </p:sp>
      <p:sp>
        <p:nvSpPr>
          <p:cNvPr id="4" name="Slide Number Placeholder 3"/>
          <p:cNvSpPr>
            <a:spLocks noGrp="1"/>
          </p:cNvSpPr>
          <p:nvPr>
            <p:ph type="sldNum" sz="quarter" idx="10"/>
          </p:nvPr>
        </p:nvSpPr>
        <p:spPr/>
        <p:txBody>
          <a:bodyPr/>
          <a:lstStyle/>
          <a:p>
            <a:fld id="{4D553063-C614-45A8-A9EE-56D37F97E015}" type="slidenum">
              <a:rPr lang="en-GB" smtClean="0"/>
              <a:pPr/>
              <a:t>74</a:t>
            </a:fld>
            <a:endParaRPr lang="en-GB" dirty="0"/>
          </a:p>
        </p:txBody>
      </p:sp>
    </p:spTree>
    <p:extLst>
      <p:ext uri="{BB962C8B-B14F-4D97-AF65-F5344CB8AC3E}">
        <p14:creationId xmlns:p14="http://schemas.microsoft.com/office/powerpoint/2010/main" val="4224597290"/>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D553063-C614-45A8-A9EE-56D37F97E015}" type="slidenum">
              <a:rPr lang="en-GB" smtClean="0"/>
              <a:pPr/>
              <a:t>75</a:t>
            </a:fld>
            <a:endParaRPr lang="en-GB" dirty="0"/>
          </a:p>
        </p:txBody>
      </p:sp>
    </p:spTree>
    <p:extLst>
      <p:ext uri="{BB962C8B-B14F-4D97-AF65-F5344CB8AC3E}">
        <p14:creationId xmlns:p14="http://schemas.microsoft.com/office/powerpoint/2010/main" val="1511499884"/>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3.35</a:t>
            </a:r>
          </a:p>
        </p:txBody>
      </p:sp>
      <p:sp>
        <p:nvSpPr>
          <p:cNvPr id="4" name="Slide Number Placeholder 3"/>
          <p:cNvSpPr>
            <a:spLocks noGrp="1"/>
          </p:cNvSpPr>
          <p:nvPr>
            <p:ph type="sldNum" sz="quarter" idx="10"/>
          </p:nvPr>
        </p:nvSpPr>
        <p:spPr/>
        <p:txBody>
          <a:bodyPr/>
          <a:lstStyle/>
          <a:p>
            <a:fld id="{4D553063-C614-45A8-A9EE-56D37F97E015}" type="slidenum">
              <a:rPr lang="en-GB" smtClean="0"/>
              <a:pPr/>
              <a:t>76</a:t>
            </a:fld>
            <a:endParaRPr lang="en-GB" dirty="0"/>
          </a:p>
        </p:txBody>
      </p:sp>
    </p:spTree>
    <p:extLst>
      <p:ext uri="{BB962C8B-B14F-4D97-AF65-F5344CB8AC3E}">
        <p14:creationId xmlns:p14="http://schemas.microsoft.com/office/powerpoint/2010/main" val="396850468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3.40</a:t>
            </a:r>
          </a:p>
        </p:txBody>
      </p:sp>
      <p:sp>
        <p:nvSpPr>
          <p:cNvPr id="4" name="Slide Number Placeholder 3"/>
          <p:cNvSpPr>
            <a:spLocks noGrp="1"/>
          </p:cNvSpPr>
          <p:nvPr>
            <p:ph type="sldNum" sz="quarter" idx="10"/>
          </p:nvPr>
        </p:nvSpPr>
        <p:spPr/>
        <p:txBody>
          <a:bodyPr/>
          <a:lstStyle/>
          <a:p>
            <a:fld id="{4D553063-C614-45A8-A9EE-56D37F97E015}" type="slidenum">
              <a:rPr lang="en-GB" smtClean="0"/>
              <a:pPr/>
              <a:t>77</a:t>
            </a:fld>
            <a:endParaRPr lang="en-GB" dirty="0"/>
          </a:p>
        </p:txBody>
      </p:sp>
    </p:spTree>
    <p:extLst>
      <p:ext uri="{BB962C8B-B14F-4D97-AF65-F5344CB8AC3E}">
        <p14:creationId xmlns:p14="http://schemas.microsoft.com/office/powerpoint/2010/main" val="3731418631"/>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3.40</a:t>
            </a:r>
          </a:p>
        </p:txBody>
      </p:sp>
      <p:sp>
        <p:nvSpPr>
          <p:cNvPr id="4" name="Slide Number Placeholder 3"/>
          <p:cNvSpPr>
            <a:spLocks noGrp="1"/>
          </p:cNvSpPr>
          <p:nvPr>
            <p:ph type="sldNum" sz="quarter" idx="10"/>
          </p:nvPr>
        </p:nvSpPr>
        <p:spPr/>
        <p:txBody>
          <a:bodyPr/>
          <a:lstStyle/>
          <a:p>
            <a:fld id="{4D553063-C614-45A8-A9EE-56D37F97E015}" type="slidenum">
              <a:rPr lang="en-GB" smtClean="0"/>
              <a:pPr/>
              <a:t>78</a:t>
            </a:fld>
            <a:endParaRPr lang="en-GB" dirty="0"/>
          </a:p>
        </p:txBody>
      </p:sp>
    </p:spTree>
    <p:extLst>
      <p:ext uri="{BB962C8B-B14F-4D97-AF65-F5344CB8AC3E}">
        <p14:creationId xmlns:p14="http://schemas.microsoft.com/office/powerpoint/2010/main" val="2223656518"/>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3.40</a:t>
            </a:r>
          </a:p>
        </p:txBody>
      </p:sp>
      <p:sp>
        <p:nvSpPr>
          <p:cNvPr id="4" name="Slide Number Placeholder 3"/>
          <p:cNvSpPr>
            <a:spLocks noGrp="1"/>
          </p:cNvSpPr>
          <p:nvPr>
            <p:ph type="sldNum" sz="quarter" idx="10"/>
          </p:nvPr>
        </p:nvSpPr>
        <p:spPr/>
        <p:txBody>
          <a:bodyPr/>
          <a:lstStyle/>
          <a:p>
            <a:fld id="{4D553063-C614-45A8-A9EE-56D37F97E015}" type="slidenum">
              <a:rPr lang="en-GB" smtClean="0"/>
              <a:pPr/>
              <a:t>79</a:t>
            </a:fld>
            <a:endParaRPr lang="en-GB" dirty="0"/>
          </a:p>
        </p:txBody>
      </p:sp>
    </p:spTree>
    <p:extLst>
      <p:ext uri="{BB962C8B-B14F-4D97-AF65-F5344CB8AC3E}">
        <p14:creationId xmlns:p14="http://schemas.microsoft.com/office/powerpoint/2010/main" val="153504783"/>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3.45</a:t>
            </a:r>
          </a:p>
        </p:txBody>
      </p:sp>
      <p:sp>
        <p:nvSpPr>
          <p:cNvPr id="4" name="Slide Number Placeholder 3"/>
          <p:cNvSpPr>
            <a:spLocks noGrp="1"/>
          </p:cNvSpPr>
          <p:nvPr>
            <p:ph type="sldNum" sz="quarter" idx="10"/>
          </p:nvPr>
        </p:nvSpPr>
        <p:spPr/>
        <p:txBody>
          <a:bodyPr/>
          <a:lstStyle/>
          <a:p>
            <a:fld id="{4D553063-C614-45A8-A9EE-56D37F97E015}" type="slidenum">
              <a:rPr lang="en-GB" smtClean="0"/>
              <a:pPr/>
              <a:t>81</a:t>
            </a:fld>
            <a:endParaRPr lang="en-GB" dirty="0"/>
          </a:p>
        </p:txBody>
      </p:sp>
    </p:spTree>
    <p:extLst>
      <p:ext uri="{BB962C8B-B14F-4D97-AF65-F5344CB8AC3E}">
        <p14:creationId xmlns:p14="http://schemas.microsoft.com/office/powerpoint/2010/main" val="197384329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3.55</a:t>
            </a:r>
          </a:p>
        </p:txBody>
      </p:sp>
      <p:sp>
        <p:nvSpPr>
          <p:cNvPr id="4" name="Slide Number Placeholder 3"/>
          <p:cNvSpPr>
            <a:spLocks noGrp="1"/>
          </p:cNvSpPr>
          <p:nvPr>
            <p:ph type="sldNum" sz="quarter" idx="10"/>
          </p:nvPr>
        </p:nvSpPr>
        <p:spPr/>
        <p:txBody>
          <a:bodyPr/>
          <a:lstStyle/>
          <a:p>
            <a:fld id="{4D553063-C614-45A8-A9EE-56D37F97E015}" type="slidenum">
              <a:rPr lang="en-GB" smtClean="0"/>
              <a:pPr/>
              <a:t>82</a:t>
            </a:fld>
            <a:endParaRPr lang="en-GB" dirty="0"/>
          </a:p>
        </p:txBody>
      </p:sp>
    </p:spTree>
    <p:extLst>
      <p:ext uri="{BB962C8B-B14F-4D97-AF65-F5344CB8AC3E}">
        <p14:creationId xmlns:p14="http://schemas.microsoft.com/office/powerpoint/2010/main" val="3311327750"/>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D553063-C614-45A8-A9EE-56D37F97E015}" type="slidenum">
              <a:rPr lang="en-GB" smtClean="0"/>
              <a:pPr/>
              <a:t>83</a:t>
            </a:fld>
            <a:endParaRPr lang="en-GB" dirty="0"/>
          </a:p>
        </p:txBody>
      </p:sp>
    </p:spTree>
    <p:extLst>
      <p:ext uri="{BB962C8B-B14F-4D97-AF65-F5344CB8AC3E}">
        <p14:creationId xmlns:p14="http://schemas.microsoft.com/office/powerpoint/2010/main" val="32038490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9.08 – 9.18</a:t>
            </a:r>
          </a:p>
        </p:txBody>
      </p:sp>
      <p:sp>
        <p:nvSpPr>
          <p:cNvPr id="4" name="Slide Number Placeholder 3"/>
          <p:cNvSpPr>
            <a:spLocks noGrp="1"/>
          </p:cNvSpPr>
          <p:nvPr>
            <p:ph type="sldNum" sz="quarter" idx="10"/>
          </p:nvPr>
        </p:nvSpPr>
        <p:spPr/>
        <p:txBody>
          <a:bodyPr/>
          <a:lstStyle/>
          <a:p>
            <a:fld id="{4D553063-C614-45A8-A9EE-56D37F97E015}" type="slidenum">
              <a:rPr lang="en-GB" smtClean="0"/>
              <a:pPr/>
              <a:t>7</a:t>
            </a:fld>
            <a:endParaRPr lang="en-GB" dirty="0"/>
          </a:p>
        </p:txBody>
      </p:sp>
    </p:spTree>
    <p:extLst>
      <p:ext uri="{BB962C8B-B14F-4D97-AF65-F5344CB8AC3E}">
        <p14:creationId xmlns:p14="http://schemas.microsoft.com/office/powerpoint/2010/main" val="354054965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D553063-C614-45A8-A9EE-56D37F97E015}" type="slidenum">
              <a:rPr lang="en-GB" smtClean="0"/>
              <a:pPr/>
              <a:t>84</a:t>
            </a:fld>
            <a:endParaRPr lang="en-GB" dirty="0"/>
          </a:p>
        </p:txBody>
      </p:sp>
    </p:spTree>
    <p:extLst>
      <p:ext uri="{BB962C8B-B14F-4D97-AF65-F5344CB8AC3E}">
        <p14:creationId xmlns:p14="http://schemas.microsoft.com/office/powerpoint/2010/main" val="3682080326"/>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4D553063-C614-45A8-A9EE-56D37F97E015}" type="slidenum">
              <a:rPr lang="en-GB" smtClean="0"/>
              <a:pPr/>
              <a:t>85</a:t>
            </a:fld>
            <a:endParaRPr lang="en-GB" dirty="0"/>
          </a:p>
        </p:txBody>
      </p:sp>
    </p:spTree>
    <p:extLst>
      <p:ext uri="{BB962C8B-B14F-4D97-AF65-F5344CB8AC3E}">
        <p14:creationId xmlns:p14="http://schemas.microsoft.com/office/powerpoint/2010/main" val="52285913"/>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4.00</a:t>
            </a:r>
          </a:p>
        </p:txBody>
      </p:sp>
      <p:sp>
        <p:nvSpPr>
          <p:cNvPr id="4" name="Slide Number Placeholder 3"/>
          <p:cNvSpPr>
            <a:spLocks noGrp="1"/>
          </p:cNvSpPr>
          <p:nvPr>
            <p:ph type="sldNum" sz="quarter" idx="10"/>
          </p:nvPr>
        </p:nvSpPr>
        <p:spPr/>
        <p:txBody>
          <a:bodyPr/>
          <a:lstStyle/>
          <a:p>
            <a:fld id="{4D553063-C614-45A8-A9EE-56D37F97E015}" type="slidenum">
              <a:rPr lang="en-GB" smtClean="0"/>
              <a:pPr/>
              <a:t>86</a:t>
            </a:fld>
            <a:endParaRPr lang="en-GB" dirty="0"/>
          </a:p>
        </p:txBody>
      </p:sp>
    </p:spTree>
    <p:extLst>
      <p:ext uri="{BB962C8B-B14F-4D97-AF65-F5344CB8AC3E}">
        <p14:creationId xmlns:p14="http://schemas.microsoft.com/office/powerpoint/2010/main" val="3365581393"/>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4.00</a:t>
            </a:r>
            <a:r>
              <a:rPr lang="en-GB" baseline="0" dirty="0"/>
              <a:t> – 7.00</a:t>
            </a:r>
            <a:endParaRPr lang="en-GB" dirty="0"/>
          </a:p>
        </p:txBody>
      </p:sp>
      <p:sp>
        <p:nvSpPr>
          <p:cNvPr id="4" name="Slide Number Placeholder 3"/>
          <p:cNvSpPr>
            <a:spLocks noGrp="1"/>
          </p:cNvSpPr>
          <p:nvPr>
            <p:ph type="sldNum" sz="quarter" idx="10"/>
          </p:nvPr>
        </p:nvSpPr>
        <p:spPr/>
        <p:txBody>
          <a:bodyPr/>
          <a:lstStyle/>
          <a:p>
            <a:fld id="{4D553063-C614-45A8-A9EE-56D37F97E015}" type="slidenum">
              <a:rPr lang="en-GB" smtClean="0"/>
              <a:pPr/>
              <a:t>87</a:t>
            </a:fld>
            <a:endParaRPr lang="en-GB" dirty="0"/>
          </a:p>
        </p:txBody>
      </p:sp>
    </p:spTree>
    <p:extLst>
      <p:ext uri="{BB962C8B-B14F-4D97-AF65-F5344CB8AC3E}">
        <p14:creationId xmlns:p14="http://schemas.microsoft.com/office/powerpoint/2010/main" val="121145623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4.00</a:t>
            </a:r>
            <a:r>
              <a:rPr lang="en-GB" baseline="0" dirty="0"/>
              <a:t> – 7.00</a:t>
            </a:r>
            <a:endParaRPr lang="en-GB" dirty="0"/>
          </a:p>
        </p:txBody>
      </p:sp>
      <p:sp>
        <p:nvSpPr>
          <p:cNvPr id="4" name="Slide Number Placeholder 3"/>
          <p:cNvSpPr>
            <a:spLocks noGrp="1"/>
          </p:cNvSpPr>
          <p:nvPr>
            <p:ph type="sldNum" sz="quarter" idx="10"/>
          </p:nvPr>
        </p:nvSpPr>
        <p:spPr/>
        <p:txBody>
          <a:bodyPr/>
          <a:lstStyle/>
          <a:p>
            <a:fld id="{4D553063-C614-45A8-A9EE-56D37F97E015}" type="slidenum">
              <a:rPr lang="en-GB" smtClean="0"/>
              <a:pPr/>
              <a:t>88</a:t>
            </a:fld>
            <a:endParaRPr lang="en-GB" dirty="0"/>
          </a:p>
        </p:txBody>
      </p:sp>
    </p:spTree>
    <p:extLst>
      <p:ext uri="{BB962C8B-B14F-4D97-AF65-F5344CB8AC3E}">
        <p14:creationId xmlns:p14="http://schemas.microsoft.com/office/powerpoint/2010/main" val="23735905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9.25 – 9.45</a:t>
            </a:r>
          </a:p>
        </p:txBody>
      </p:sp>
      <p:sp>
        <p:nvSpPr>
          <p:cNvPr id="4" name="Slide Number Placeholder 3"/>
          <p:cNvSpPr>
            <a:spLocks noGrp="1"/>
          </p:cNvSpPr>
          <p:nvPr>
            <p:ph type="sldNum" sz="quarter" idx="10"/>
          </p:nvPr>
        </p:nvSpPr>
        <p:spPr/>
        <p:txBody>
          <a:bodyPr/>
          <a:lstStyle/>
          <a:p>
            <a:fld id="{4D553063-C614-45A8-A9EE-56D37F97E015}" type="slidenum">
              <a:rPr lang="en-GB" smtClean="0"/>
              <a:pPr/>
              <a:t>8</a:t>
            </a:fld>
            <a:endParaRPr lang="en-GB" dirty="0"/>
          </a:p>
        </p:txBody>
      </p:sp>
    </p:spTree>
    <p:extLst>
      <p:ext uri="{BB962C8B-B14F-4D97-AF65-F5344CB8AC3E}">
        <p14:creationId xmlns:p14="http://schemas.microsoft.com/office/powerpoint/2010/main" val="242172907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9.45 – 9.50</a:t>
            </a:r>
          </a:p>
        </p:txBody>
      </p:sp>
      <p:sp>
        <p:nvSpPr>
          <p:cNvPr id="4" name="Slide Number Placeholder 3"/>
          <p:cNvSpPr>
            <a:spLocks noGrp="1"/>
          </p:cNvSpPr>
          <p:nvPr>
            <p:ph type="sldNum" sz="quarter" idx="10"/>
          </p:nvPr>
        </p:nvSpPr>
        <p:spPr/>
        <p:txBody>
          <a:bodyPr/>
          <a:lstStyle/>
          <a:p>
            <a:fld id="{4D553063-C614-45A8-A9EE-56D37F97E015}" type="slidenum">
              <a:rPr lang="en-GB" smtClean="0"/>
              <a:pPr/>
              <a:t>9</a:t>
            </a:fld>
            <a:endParaRPr lang="en-GB" dirty="0"/>
          </a:p>
        </p:txBody>
      </p:sp>
    </p:spTree>
    <p:extLst>
      <p:ext uri="{BB962C8B-B14F-4D97-AF65-F5344CB8AC3E}">
        <p14:creationId xmlns:p14="http://schemas.microsoft.com/office/powerpoint/2010/main" val="120224516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a:t>Click to edit Master title style</a:t>
            </a:r>
            <a:endParaRPr lang="en-GB"/>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GB"/>
          </a:p>
        </p:txBody>
      </p:sp>
      <p:sp>
        <p:nvSpPr>
          <p:cNvPr id="5" name="Footer Placeholder 4"/>
          <p:cNvSpPr>
            <a:spLocks noGrp="1"/>
          </p:cNvSpPr>
          <p:nvPr>
            <p:ph type="ftr" sz="quarter" idx="11"/>
          </p:nvPr>
        </p:nvSpPr>
        <p:spPr/>
        <p:txBody>
          <a:bodyPr/>
          <a:lstStyle/>
          <a:p>
            <a:endParaRPr lang="en-GB" dirty="0"/>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115050" y="204602"/>
            <a:ext cx="2585864" cy="736971"/>
          </a:xfrm>
          <a:prstGeom prst="rect">
            <a:avLst/>
          </a:prstGeom>
        </p:spPr>
      </p:pic>
    </p:spTree>
    <p:extLst>
      <p:ext uri="{BB962C8B-B14F-4D97-AF65-F5344CB8AC3E}">
        <p14:creationId xmlns:p14="http://schemas.microsoft.com/office/powerpoint/2010/main" val="18357622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p:txBody>
          <a:bodyPr/>
          <a:lstStyle/>
          <a:p>
            <a:endParaRPr lang="en-GB" dirty="0"/>
          </a:p>
        </p:txBody>
      </p:sp>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16216" y="230190"/>
            <a:ext cx="2369840" cy="675404"/>
          </a:xfrm>
          <a:prstGeom prst="rect">
            <a:avLst/>
          </a:prstGeom>
        </p:spPr>
      </p:pic>
    </p:spTree>
    <p:extLst>
      <p:ext uri="{BB962C8B-B14F-4D97-AF65-F5344CB8AC3E}">
        <p14:creationId xmlns:p14="http://schemas.microsoft.com/office/powerpoint/2010/main" val="3308062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Footer Placeholder 4"/>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15413916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Footer Placeholder 4"/>
          <p:cNvSpPr>
            <a:spLocks noGrp="1"/>
          </p:cNvSpPr>
          <p:nvPr>
            <p:ph type="ftr" sz="quarter" idx="11"/>
          </p:nvPr>
        </p:nvSpPr>
        <p:spPr/>
        <p:txBody>
          <a:bodyPr/>
          <a:lstStyle/>
          <a:p>
            <a:endParaRPr lang="en-GB"/>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111281" y="185738"/>
            <a:ext cx="2698998" cy="769214"/>
          </a:xfrm>
          <a:prstGeom prst="rect">
            <a:avLst/>
          </a:prstGeom>
        </p:spPr>
      </p:pic>
    </p:spTree>
    <p:extLst>
      <p:ext uri="{BB962C8B-B14F-4D97-AF65-F5344CB8AC3E}">
        <p14:creationId xmlns:p14="http://schemas.microsoft.com/office/powerpoint/2010/main" val="26468577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4500"/>
            </a:lvl1pPr>
          </a:lstStyle>
          <a:p>
            <a:r>
              <a:rPr lang="en-US"/>
              <a:t>Click to edit Master title style</a:t>
            </a:r>
            <a:endParaRPr lang="en-GB"/>
          </a:p>
        </p:txBody>
      </p:sp>
      <p:sp>
        <p:nvSpPr>
          <p:cNvPr id="3" name="Text Placeholder 2"/>
          <p:cNvSpPr>
            <a:spLocks noGrp="1"/>
          </p:cNvSpPr>
          <p:nvPr>
            <p:ph type="body" idx="1"/>
          </p:nvPr>
        </p:nvSpPr>
        <p:spPr>
          <a:xfrm>
            <a:off x="623888" y="4589464"/>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Edit Master text styles</a:t>
            </a:r>
          </a:p>
        </p:txBody>
      </p:sp>
      <p:sp>
        <p:nvSpPr>
          <p:cNvPr id="5" name="Footer Placeholder 4"/>
          <p:cNvSpPr>
            <a:spLocks noGrp="1"/>
          </p:cNvSpPr>
          <p:nvPr>
            <p:ph type="ftr" sz="quarter" idx="11"/>
          </p:nvPr>
        </p:nvSpPr>
        <p:spPr/>
        <p:txBody>
          <a:bodyPr/>
          <a:lstStyle/>
          <a:p>
            <a:endParaRPr lang="en-GB" dirty="0"/>
          </a:p>
        </p:txBody>
      </p:sp>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228184" y="188640"/>
            <a:ext cx="2771006" cy="789737"/>
          </a:xfrm>
          <a:prstGeom prst="rect">
            <a:avLst/>
          </a:prstGeom>
        </p:spPr>
      </p:pic>
    </p:spTree>
    <p:extLst>
      <p:ext uri="{BB962C8B-B14F-4D97-AF65-F5344CB8AC3E}">
        <p14:creationId xmlns:p14="http://schemas.microsoft.com/office/powerpoint/2010/main" val="24760799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11"/>
          </p:nvPr>
        </p:nvSpPr>
        <p:spPr/>
        <p:txBody>
          <a:bodyPr/>
          <a:lstStyle/>
          <a:p>
            <a:endParaRPr lang="en-GB"/>
          </a:p>
        </p:txBody>
      </p:sp>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300192" y="166346"/>
            <a:ext cx="2748520" cy="783328"/>
          </a:xfrm>
          <a:prstGeom prst="rect">
            <a:avLst/>
          </a:prstGeom>
        </p:spPr>
      </p:pic>
    </p:spTree>
    <p:extLst>
      <p:ext uri="{BB962C8B-B14F-4D97-AF65-F5344CB8AC3E}">
        <p14:creationId xmlns:p14="http://schemas.microsoft.com/office/powerpoint/2010/main" val="25110442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8" name="Footer Placeholder 7"/>
          <p:cNvSpPr>
            <a:spLocks noGrp="1"/>
          </p:cNvSpPr>
          <p:nvPr>
            <p:ph type="ftr" sz="quarter" idx="11"/>
          </p:nvPr>
        </p:nvSpPr>
        <p:spPr/>
        <p:txBody>
          <a:bodyPr/>
          <a:lstStyle/>
          <a:p>
            <a:endParaRPr lang="en-GB" dirty="0"/>
          </a:p>
        </p:txBody>
      </p:sp>
      <p:pic>
        <p:nvPicPr>
          <p:cNvPr id="11" name="Picture 10"/>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083537" y="176640"/>
            <a:ext cx="2826648" cy="805595"/>
          </a:xfrm>
          <a:prstGeom prst="rect">
            <a:avLst/>
          </a:prstGeom>
        </p:spPr>
      </p:pic>
    </p:spTree>
    <p:extLst>
      <p:ext uri="{BB962C8B-B14F-4D97-AF65-F5344CB8AC3E}">
        <p14:creationId xmlns:p14="http://schemas.microsoft.com/office/powerpoint/2010/main" val="28550127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4" name="Footer Placeholder 3"/>
          <p:cNvSpPr>
            <a:spLocks noGrp="1"/>
          </p:cNvSpPr>
          <p:nvPr>
            <p:ph type="ftr" sz="quarter" idx="11"/>
          </p:nvPr>
        </p:nvSpPr>
        <p:spPr/>
        <p:txBody>
          <a:bodyPr/>
          <a:lstStyle/>
          <a:p>
            <a:endParaRPr lang="en-GB"/>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993135" y="116632"/>
            <a:ext cx="2987030" cy="851304"/>
          </a:xfrm>
          <a:prstGeom prst="rect">
            <a:avLst/>
          </a:prstGeom>
        </p:spPr>
      </p:pic>
    </p:spTree>
    <p:extLst>
      <p:ext uri="{BB962C8B-B14F-4D97-AF65-F5344CB8AC3E}">
        <p14:creationId xmlns:p14="http://schemas.microsoft.com/office/powerpoint/2010/main" val="738887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endParaRPr lang="en-GB" dirty="0"/>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228184" y="188640"/>
            <a:ext cx="2657872" cy="757494"/>
          </a:xfrm>
          <a:prstGeom prst="rect">
            <a:avLst/>
          </a:prstGeom>
        </p:spPr>
      </p:pic>
    </p:spTree>
    <p:extLst>
      <p:ext uri="{BB962C8B-B14F-4D97-AF65-F5344CB8AC3E}">
        <p14:creationId xmlns:p14="http://schemas.microsoft.com/office/powerpoint/2010/main" val="2256553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Content Placeholder 2"/>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6" name="Footer Placeholder 5"/>
          <p:cNvSpPr>
            <a:spLocks noGrp="1"/>
          </p:cNvSpPr>
          <p:nvPr>
            <p:ph type="ftr" sz="quarter" idx="11"/>
          </p:nvPr>
        </p:nvSpPr>
        <p:spPr/>
        <p:txBody>
          <a:bodyPr/>
          <a:lstStyle/>
          <a:p>
            <a:endParaRPr lang="en-GB" dirty="0"/>
          </a:p>
        </p:txBody>
      </p:sp>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516216" y="137816"/>
            <a:ext cx="2486386" cy="708620"/>
          </a:xfrm>
          <a:prstGeom prst="rect">
            <a:avLst/>
          </a:prstGeom>
        </p:spPr>
      </p:pic>
    </p:spTree>
    <p:extLst>
      <p:ext uri="{BB962C8B-B14F-4D97-AF65-F5344CB8AC3E}">
        <p14:creationId xmlns:p14="http://schemas.microsoft.com/office/powerpoint/2010/main" val="34327651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a:t>Click to edit Master title style</a:t>
            </a:r>
            <a:endParaRPr lang="en-GB"/>
          </a:p>
        </p:txBody>
      </p:sp>
      <p:sp>
        <p:nvSpPr>
          <p:cNvPr id="3" name="Picture Placeholder 2"/>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Edit Master text styles</a:t>
            </a:r>
          </a:p>
        </p:txBody>
      </p:sp>
      <p:sp>
        <p:nvSpPr>
          <p:cNvPr id="6" name="Footer Placeholder 5"/>
          <p:cNvSpPr>
            <a:spLocks noGrp="1"/>
          </p:cNvSpPr>
          <p:nvPr>
            <p:ph type="ftr" sz="quarter" idx="11"/>
          </p:nvPr>
        </p:nvSpPr>
        <p:spPr/>
        <p:txBody>
          <a:bodyPr/>
          <a:lstStyle/>
          <a:p>
            <a:endParaRPr lang="en-GB" dirty="0"/>
          </a:p>
        </p:txBody>
      </p:sp>
      <p:pic>
        <p:nvPicPr>
          <p:cNvPr id="9" name="Picture 8"/>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153496" y="113379"/>
            <a:ext cx="2657872" cy="757494"/>
          </a:xfrm>
          <a:prstGeom prst="rect">
            <a:avLst/>
          </a:prstGeom>
        </p:spPr>
      </p:pic>
    </p:spTree>
    <p:extLst>
      <p:ext uri="{BB962C8B-B14F-4D97-AF65-F5344CB8AC3E}">
        <p14:creationId xmlns:p14="http://schemas.microsoft.com/office/powerpoint/2010/main" val="15010858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2139C296-493A-48E0-AFD3-83FF2B98A290}" type="datetimeFigureOut">
              <a:rPr lang="en-GB" smtClean="0"/>
              <a:pPr/>
              <a:t>24/05/2017</a:t>
            </a:fld>
            <a:endParaRPr lang="en-GB"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GB"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848F3948-FA79-4B4A-A26F-9BC3B04E6B8A}" type="slidenum">
              <a:rPr lang="en-GB" smtClean="0"/>
              <a:pPr/>
              <a:t>‹#›</a:t>
            </a:fld>
            <a:endParaRPr lang="en-GB" dirty="0"/>
          </a:p>
        </p:txBody>
      </p:sp>
    </p:spTree>
    <p:extLst>
      <p:ext uri="{BB962C8B-B14F-4D97-AF65-F5344CB8AC3E}">
        <p14:creationId xmlns:p14="http://schemas.microsoft.com/office/powerpoint/2010/main" val="2728444842"/>
      </p:ext>
    </p:extLst>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2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24.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jpeg"/><Relationship Id="rId4" Type="http://schemas.openxmlformats.org/officeDocument/2006/relationships/image" Target="../media/image25.jpeg"/></Relationships>
</file>

<file path=ppt/slides/_rels/slide25.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notesSlide" Target="../notesSlides/notesSlide25.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jpeg"/></Relationships>
</file>

<file path=ppt/slides/_rels/slide26.xml.rels><?xml version="1.0" encoding="UTF-8" standalone="yes"?>
<Relationships xmlns="http://schemas.openxmlformats.org/package/2006/relationships"><Relationship Id="rId3" Type="http://schemas.openxmlformats.org/officeDocument/2006/relationships/image" Target="../media/image28.gif"/><Relationship Id="rId2" Type="http://schemas.openxmlformats.org/officeDocument/2006/relationships/notesSlide" Target="../notesSlides/notesSlide26.xml"/><Relationship Id="rId1" Type="http://schemas.openxmlformats.org/officeDocument/2006/relationships/slideLayout" Target="../slideLayouts/slideLayout7.xml"/><Relationship Id="rId6" Type="http://schemas.openxmlformats.org/officeDocument/2006/relationships/image" Target="../media/image33.jpeg"/><Relationship Id="rId5" Type="http://schemas.openxmlformats.org/officeDocument/2006/relationships/image" Target="../media/image32.png"/><Relationship Id="rId4" Type="http://schemas.openxmlformats.org/officeDocument/2006/relationships/image" Target="../media/image31.jpeg"/></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38.jpeg"/><Relationship Id="rId4" Type="http://schemas.openxmlformats.org/officeDocument/2006/relationships/image" Target="../media/image37.jpeg"/></Relationships>
</file>

<file path=ppt/slides/_rels/slide33.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5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55.xml"/><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notesSlide" Target="../notesSlides/notesSlide5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57.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notesSlide" Target="../notesSlides/notesSlide58.xml"/><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notesSlide" Target="../notesSlides/notesSlide59.xml"/><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8" Type="http://schemas.openxmlformats.org/officeDocument/2006/relationships/image" Target="../media/image56.jpeg"/><Relationship Id="rId3" Type="http://schemas.openxmlformats.org/officeDocument/2006/relationships/image" Target="../media/image51.jpeg"/><Relationship Id="rId7" Type="http://schemas.openxmlformats.org/officeDocument/2006/relationships/image" Target="../media/image55.jpeg"/><Relationship Id="rId2" Type="http://schemas.openxmlformats.org/officeDocument/2006/relationships/notesSlide" Target="../notesSlides/notesSlide60.xml"/><Relationship Id="rId1" Type="http://schemas.openxmlformats.org/officeDocument/2006/relationships/slideLayout" Target="../slideLayouts/slideLayout2.xml"/><Relationship Id="rId6" Type="http://schemas.openxmlformats.org/officeDocument/2006/relationships/image" Target="../media/image54.jpeg"/><Relationship Id="rId5" Type="http://schemas.openxmlformats.org/officeDocument/2006/relationships/image" Target="../media/image53.jpeg"/><Relationship Id="rId4" Type="http://schemas.openxmlformats.org/officeDocument/2006/relationships/image" Target="../media/image52.jpeg"/></Relationships>
</file>

<file path=ppt/slides/_rels/slide74.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notesSlide" Target="../notesSlides/notesSlide61.xml"/><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3" Type="http://schemas.openxmlformats.org/officeDocument/2006/relationships/image" Target="../media/image58.jpeg"/><Relationship Id="rId2" Type="http://schemas.openxmlformats.org/officeDocument/2006/relationships/notesSlide" Target="../notesSlides/notesSlide63.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notesSlide" Target="../notesSlides/notesSlide64.xml"/><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6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71.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73.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74.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6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6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20-hour weekend classroom TEFL course</a:t>
            </a:r>
          </a:p>
        </p:txBody>
      </p:sp>
      <p:sp>
        <p:nvSpPr>
          <p:cNvPr id="3" name="Subtitle 2"/>
          <p:cNvSpPr>
            <a:spLocks noGrp="1"/>
          </p:cNvSpPr>
          <p:nvPr>
            <p:ph type="subTitle" idx="1"/>
          </p:nvPr>
        </p:nvSpPr>
        <p:spPr/>
        <p:txBody>
          <a:bodyPr/>
          <a:lstStyle/>
          <a:p>
            <a:endParaRPr lang="en-GB" dirty="0"/>
          </a:p>
          <a:p>
            <a:endParaRPr lang="en-GB"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Why do icebreakers?</a:t>
            </a:r>
          </a:p>
        </p:txBody>
      </p:sp>
      <p:sp>
        <p:nvSpPr>
          <p:cNvPr id="3" name="Content Placeholder 2"/>
          <p:cNvSpPr>
            <a:spLocks noGrp="1"/>
          </p:cNvSpPr>
          <p:nvPr>
            <p:ph idx="1"/>
          </p:nvPr>
        </p:nvSpPr>
        <p:spPr/>
        <p:txBody>
          <a:bodyPr>
            <a:normAutofit/>
          </a:bodyPr>
          <a:lstStyle/>
          <a:p>
            <a:r>
              <a:rPr lang="en-GB" dirty="0"/>
              <a:t>Getting to know your students</a:t>
            </a:r>
          </a:p>
          <a:p>
            <a:r>
              <a:rPr lang="en-GB" dirty="0"/>
              <a:t>The students getting to know each other</a:t>
            </a:r>
          </a:p>
          <a:p>
            <a:r>
              <a:rPr lang="en-GB" dirty="0"/>
              <a:t>Students getting to know you</a:t>
            </a:r>
          </a:p>
          <a:p>
            <a:r>
              <a:rPr lang="en-GB" dirty="0"/>
              <a:t>Kinaesthetic students need to move around to stay focused, mingling is good</a:t>
            </a:r>
          </a:p>
          <a:p>
            <a:r>
              <a:rPr lang="en-GB" dirty="0"/>
              <a:t>Practise speaking English</a:t>
            </a:r>
          </a:p>
          <a:p>
            <a:r>
              <a:rPr lang="en-GB" dirty="0"/>
              <a:t>Friendlier atmosphere (breaks the ice)</a:t>
            </a:r>
          </a:p>
          <a:p>
            <a:r>
              <a:rPr lang="en-GB" dirty="0"/>
              <a:t>Helps future group / pair work </a:t>
            </a:r>
          </a:p>
          <a:p>
            <a:r>
              <a:rPr lang="en-GB" dirty="0"/>
              <a:t>Teacher can use it to find out specific info they need (e.g. My foreign language lesson)</a:t>
            </a:r>
          </a:p>
          <a:p>
            <a:endParaRPr lang="en-GB" dirty="0"/>
          </a:p>
        </p:txBody>
      </p:sp>
      <p:pic>
        <p:nvPicPr>
          <p:cNvPr id="52226" name="Picture 2" descr="http://icebreakergames.net/wp-content/uploads/2010/01/iStock_000007894624XSmall.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28184" y="0"/>
            <a:ext cx="2915816" cy="2349272"/>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“Find Someone Who” results</a:t>
            </a:r>
          </a:p>
        </p:txBody>
      </p:sp>
      <p:sp>
        <p:nvSpPr>
          <p:cNvPr id="3" name="Content Placeholder 2"/>
          <p:cNvSpPr>
            <a:spLocks noGrp="1"/>
          </p:cNvSpPr>
          <p:nvPr>
            <p:ph idx="1"/>
          </p:nvPr>
        </p:nvSpPr>
        <p:spPr/>
        <p:txBody>
          <a:bodyPr/>
          <a:lstStyle/>
          <a:p>
            <a:r>
              <a:rPr lang="en-GB" dirty="0"/>
              <a:t>Can anyone speak Hungarian? Etc.</a:t>
            </a:r>
          </a:p>
        </p:txBody>
      </p:sp>
      <p:pic>
        <p:nvPicPr>
          <p:cNvPr id="51202" name="Picture 2" descr="http://media-cdn.tripadvisor.com/media/photo-s/02/4e/0b/e3/glorious.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411760" y="3068960"/>
            <a:ext cx="4302646" cy="3223074"/>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Classroom Management</a:t>
            </a:r>
          </a:p>
        </p:txBody>
      </p:sp>
      <p:sp>
        <p:nvSpPr>
          <p:cNvPr id="3" name="Content Placeholder 2"/>
          <p:cNvSpPr>
            <a:spLocks noGrp="1"/>
          </p:cNvSpPr>
          <p:nvPr>
            <p:ph idx="1"/>
          </p:nvPr>
        </p:nvSpPr>
        <p:spPr/>
        <p:txBody>
          <a:bodyPr/>
          <a:lstStyle/>
          <a:p>
            <a:r>
              <a:rPr lang="en-GB" dirty="0"/>
              <a:t>In pairs, talk about naughty things your classmates did during lessons and how your teachers dealt with them (good or bad)</a:t>
            </a:r>
          </a:p>
        </p:txBody>
      </p:sp>
      <p:pic>
        <p:nvPicPr>
          <p:cNvPr id="50178" name="Picture 2" descr="http://i.telegraph.co.uk/multimedia/archive/01383/naughty_teens_1383900c.jpg"/>
          <p:cNvPicPr>
            <a:picLocks noChangeAspect="1" noChangeArrowheads="1"/>
          </p:cNvPicPr>
          <p:nvPr/>
        </p:nvPicPr>
        <p:blipFill>
          <a:blip r:embed="rId3" cstate="print"/>
          <a:srcRect/>
          <a:stretch>
            <a:fillRect/>
          </a:stretch>
        </p:blipFill>
        <p:spPr bwMode="auto">
          <a:xfrm>
            <a:off x="2411760" y="3789040"/>
            <a:ext cx="4381500" cy="2743201"/>
          </a:xfrm>
          <a:prstGeom prst="rect">
            <a:avLst/>
          </a:prstGeom>
          <a:no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Classroom Management</a:t>
            </a:r>
          </a:p>
        </p:txBody>
      </p:sp>
      <p:sp>
        <p:nvSpPr>
          <p:cNvPr id="3" name="Content Placeholder 2"/>
          <p:cNvSpPr>
            <a:spLocks noGrp="1"/>
          </p:cNvSpPr>
          <p:nvPr>
            <p:ph idx="1"/>
          </p:nvPr>
        </p:nvSpPr>
        <p:spPr>
          <a:xfrm>
            <a:off x="0" y="2249424"/>
            <a:ext cx="5940152" cy="4325112"/>
          </a:xfrm>
        </p:spPr>
        <p:txBody>
          <a:bodyPr>
            <a:normAutofit/>
          </a:bodyPr>
          <a:lstStyle/>
          <a:p>
            <a:r>
              <a:rPr lang="en-GB" dirty="0"/>
              <a:t>Read the classroom management problems on the next slide individually and think for a few minutes how you would act in these situations</a:t>
            </a:r>
          </a:p>
          <a:p>
            <a:r>
              <a:rPr lang="en-GB" dirty="0"/>
              <a:t>Discuss your ideas with a partner</a:t>
            </a:r>
          </a:p>
          <a:p>
            <a:r>
              <a:rPr lang="en-GB" dirty="0"/>
              <a:t>Discuss as a class</a:t>
            </a:r>
          </a:p>
          <a:p>
            <a:pPr>
              <a:buNone/>
            </a:pPr>
            <a:endParaRPr lang="en-GB" dirty="0"/>
          </a:p>
          <a:p>
            <a:r>
              <a:rPr lang="en-GB" sz="2000" dirty="0">
                <a:solidFill>
                  <a:schemeClr val="accent3"/>
                </a:solidFill>
              </a:rPr>
              <a:t>This is called think/pair/share (encourages speaking)</a:t>
            </a:r>
          </a:p>
        </p:txBody>
      </p:sp>
      <p:pic>
        <p:nvPicPr>
          <p:cNvPr id="49156" name="Picture 4" descr="http://www.nursesnetwork.com/wp-content/uploads/2012/04/050930_brats_vmed.widec_.jpg"/>
          <p:cNvPicPr>
            <a:picLocks noChangeAspect="1" noChangeArrowheads="1"/>
          </p:cNvPicPr>
          <p:nvPr/>
        </p:nvPicPr>
        <p:blipFill>
          <a:blip r:embed="rId3" cstate="print"/>
          <a:srcRect/>
          <a:stretch>
            <a:fillRect/>
          </a:stretch>
        </p:blipFill>
        <p:spPr bwMode="auto">
          <a:xfrm>
            <a:off x="5940152" y="2204864"/>
            <a:ext cx="2838450" cy="4171951"/>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p:cNvSpPr>
            <a:spLocks noGrp="1"/>
          </p:cNvSpPr>
          <p:nvPr>
            <p:ph type="title"/>
          </p:nvPr>
        </p:nvSpPr>
        <p:spPr>
          <a:xfrm>
            <a:off x="457200" y="548680"/>
            <a:ext cx="8229600" cy="1296144"/>
          </a:xfrm>
        </p:spPr>
        <p:txBody>
          <a:bodyPr>
            <a:normAutofit/>
          </a:bodyPr>
          <a:lstStyle/>
          <a:p>
            <a:r>
              <a:rPr lang="en-GB" b="1" dirty="0"/>
              <a:t>How would you deal with...</a:t>
            </a:r>
            <a:br>
              <a:rPr lang="en-GB" dirty="0"/>
            </a:br>
            <a:endParaRPr lang="en-GB" dirty="0"/>
          </a:p>
        </p:txBody>
      </p:sp>
      <p:sp>
        <p:nvSpPr>
          <p:cNvPr id="10" name="Content Placeholder 9"/>
          <p:cNvSpPr>
            <a:spLocks noGrp="1"/>
          </p:cNvSpPr>
          <p:nvPr>
            <p:ph idx="1"/>
          </p:nvPr>
        </p:nvSpPr>
        <p:spPr>
          <a:xfrm>
            <a:off x="0" y="1268760"/>
            <a:ext cx="9144000" cy="5589240"/>
          </a:xfrm>
        </p:spPr>
        <p:txBody>
          <a:bodyPr>
            <a:noAutofit/>
          </a:bodyPr>
          <a:lstStyle/>
          <a:p>
            <a:pPr marL="624078" indent="-514350">
              <a:buFont typeface="+mj-lt"/>
              <a:buAutoNum type="arabicPeriod"/>
            </a:pPr>
            <a:r>
              <a:rPr lang="en-GB" sz="2200" dirty="0"/>
              <a:t>A student who speaks incessantly, interrupting you, arguing with you, </a:t>
            </a:r>
            <a:r>
              <a:rPr lang="en-GB" sz="2200" dirty="0" err="1"/>
              <a:t>etc</a:t>
            </a:r>
            <a:r>
              <a:rPr lang="en-GB" sz="2200" dirty="0"/>
              <a:t>?</a:t>
            </a:r>
          </a:p>
          <a:p>
            <a:pPr marL="624078" indent="-514350">
              <a:buFont typeface="+mj-lt"/>
              <a:buAutoNum type="arabicPeriod"/>
            </a:pPr>
            <a:r>
              <a:rPr lang="en-GB" sz="2200" dirty="0"/>
              <a:t>A student who refuses to take part in a role play or other speaking activity in front of the class?</a:t>
            </a:r>
          </a:p>
          <a:p>
            <a:pPr marL="624078" indent="-514350">
              <a:buFont typeface="+mj-lt"/>
              <a:buAutoNum type="arabicPeriod"/>
            </a:pPr>
            <a:r>
              <a:rPr lang="en-GB" sz="2200" dirty="0"/>
              <a:t>A student who is texting under the table instead of paying attention to you?</a:t>
            </a:r>
          </a:p>
          <a:p>
            <a:pPr marL="624078" indent="-514350">
              <a:buFont typeface="+mj-lt"/>
              <a:buAutoNum type="arabicPeriod"/>
            </a:pPr>
            <a:r>
              <a:rPr lang="en-GB" sz="2200" dirty="0"/>
              <a:t>A student who is very keen and knows more English than the rest, constantly putting their hand up, answering every question before the others get a chance to participate?</a:t>
            </a:r>
          </a:p>
          <a:p>
            <a:pPr marL="624078" indent="-514350">
              <a:buFont typeface="+mj-lt"/>
              <a:buAutoNum type="arabicPeriod"/>
            </a:pPr>
            <a:r>
              <a:rPr lang="en-GB" sz="2200" dirty="0"/>
              <a:t>A pair of students constantly chatting instead of listening to you?</a:t>
            </a:r>
          </a:p>
          <a:p>
            <a:pPr marL="624078" indent="-514350">
              <a:buFont typeface="+mj-lt"/>
              <a:buAutoNum type="arabicPeriod"/>
            </a:pPr>
            <a:r>
              <a:rPr lang="en-GB" sz="2200" dirty="0"/>
              <a:t>Students making fun of you / laughing at you?</a:t>
            </a:r>
          </a:p>
          <a:p>
            <a:pPr marL="624078" indent="-514350">
              <a:buFont typeface="+mj-lt"/>
              <a:buAutoNum type="arabicPeriod"/>
            </a:pPr>
            <a:r>
              <a:rPr lang="en-GB" sz="2200" dirty="0"/>
              <a:t>A repeated animal noise (imagine chicken, cow, etc.) coming from somewhere, but you cannot identify the student making it as every time you look up it stops?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Classroom Management Tips</a:t>
            </a:r>
          </a:p>
        </p:txBody>
      </p:sp>
      <p:sp>
        <p:nvSpPr>
          <p:cNvPr id="3" name="Content Placeholder 2"/>
          <p:cNvSpPr>
            <a:spLocks noGrp="1"/>
          </p:cNvSpPr>
          <p:nvPr>
            <p:ph idx="1"/>
          </p:nvPr>
        </p:nvSpPr>
        <p:spPr/>
        <p:txBody>
          <a:bodyPr>
            <a:normAutofit/>
          </a:bodyPr>
          <a:lstStyle/>
          <a:p>
            <a:r>
              <a:rPr lang="en-GB" sz="4400" dirty="0"/>
              <a:t>Classroom contract</a:t>
            </a:r>
          </a:p>
          <a:p>
            <a:pPr lvl="1"/>
            <a:r>
              <a:rPr lang="en-GB" sz="4200" dirty="0"/>
              <a:t>Demonstrate on flipchart</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1445096"/>
          </a:xfrm>
        </p:spPr>
        <p:txBody>
          <a:bodyPr>
            <a:normAutofit/>
          </a:bodyPr>
          <a:lstStyle/>
          <a:p>
            <a:r>
              <a:rPr lang="en-GB" dirty="0"/>
              <a:t>Classroom Contract</a:t>
            </a:r>
            <a:br>
              <a:rPr lang="en-GB" dirty="0"/>
            </a:br>
            <a:r>
              <a:rPr lang="en-GB" sz="2800" dirty="0"/>
              <a:t>(Here’s one I made earlier)</a:t>
            </a:r>
          </a:p>
        </p:txBody>
      </p:sp>
      <p:sp>
        <p:nvSpPr>
          <p:cNvPr id="3" name="Content Placeholder 2"/>
          <p:cNvSpPr>
            <a:spLocks noGrp="1"/>
          </p:cNvSpPr>
          <p:nvPr>
            <p:ph idx="1"/>
          </p:nvPr>
        </p:nvSpPr>
        <p:spPr>
          <a:xfrm>
            <a:off x="457200" y="2132856"/>
            <a:ext cx="8686800" cy="5040560"/>
          </a:xfrm>
        </p:spPr>
        <p:txBody>
          <a:bodyPr>
            <a:normAutofit fontScale="32500" lnSpcReduction="20000"/>
          </a:bodyPr>
          <a:lstStyle/>
          <a:p>
            <a:pPr>
              <a:lnSpc>
                <a:spcPct val="170000"/>
              </a:lnSpc>
              <a:buNone/>
            </a:pPr>
            <a:r>
              <a:rPr lang="en-GB" sz="6000" b="1" dirty="0"/>
              <a:t>WE ALL AGREE TO:</a:t>
            </a:r>
          </a:p>
          <a:p>
            <a:pPr marL="1252728" lvl="0" indent="-1143000">
              <a:lnSpc>
                <a:spcPct val="170000"/>
              </a:lnSpc>
              <a:buFont typeface="+mj-lt"/>
              <a:buAutoNum type="arabicPeriod"/>
            </a:pPr>
            <a:r>
              <a:rPr lang="en-GB" sz="6000" dirty="0"/>
              <a:t>Respect each other</a:t>
            </a:r>
          </a:p>
          <a:p>
            <a:pPr marL="1252728" lvl="0" indent="-1143000">
              <a:lnSpc>
                <a:spcPct val="170000"/>
              </a:lnSpc>
              <a:buFont typeface="+mj-lt"/>
              <a:buAutoNum type="arabicPeriod"/>
            </a:pPr>
            <a:r>
              <a:rPr lang="en-GB" sz="6000" dirty="0"/>
              <a:t>Listen when the teacher or another student speaks</a:t>
            </a:r>
          </a:p>
          <a:p>
            <a:pPr marL="1252728" lvl="0" indent="-1143000">
              <a:lnSpc>
                <a:spcPct val="170000"/>
              </a:lnSpc>
              <a:buFont typeface="+mj-lt"/>
              <a:buAutoNum type="arabicPeriod"/>
            </a:pPr>
            <a:r>
              <a:rPr lang="en-GB" sz="6000" dirty="0"/>
              <a:t>Raise our hand to speak</a:t>
            </a:r>
          </a:p>
          <a:p>
            <a:pPr marL="1252728" lvl="0" indent="-1143000">
              <a:lnSpc>
                <a:spcPct val="170000"/>
              </a:lnSpc>
              <a:buFont typeface="+mj-lt"/>
              <a:buAutoNum type="arabicPeriod"/>
            </a:pPr>
            <a:r>
              <a:rPr lang="en-GB" sz="6000" dirty="0"/>
              <a:t>Not bully or laugh at anyone</a:t>
            </a:r>
          </a:p>
          <a:p>
            <a:pPr marL="1252728" lvl="0" indent="-1143000">
              <a:lnSpc>
                <a:spcPct val="170000"/>
              </a:lnSpc>
              <a:buFont typeface="+mj-lt"/>
              <a:buAutoNum type="arabicPeriod"/>
            </a:pPr>
            <a:r>
              <a:rPr lang="en-GB" sz="6000" dirty="0"/>
              <a:t>Turn off / silent mobile phones</a:t>
            </a:r>
          </a:p>
          <a:p>
            <a:pPr marL="1252728" lvl="0" indent="-1143000">
              <a:lnSpc>
                <a:spcPct val="170000"/>
              </a:lnSpc>
              <a:buFont typeface="+mj-lt"/>
              <a:buAutoNum type="arabicPeriod"/>
            </a:pPr>
            <a:r>
              <a:rPr lang="en-GB" sz="6000" dirty="0"/>
              <a:t>Not eat during lessons</a:t>
            </a:r>
          </a:p>
          <a:p>
            <a:pPr marL="1252728" lvl="0" indent="-1143000">
              <a:lnSpc>
                <a:spcPct val="170000"/>
              </a:lnSpc>
              <a:buFont typeface="+mj-lt"/>
              <a:buAutoNum type="arabicPeriod"/>
            </a:pPr>
            <a:r>
              <a:rPr lang="en-GB" sz="6000" dirty="0"/>
              <a:t>Come on time </a:t>
            </a:r>
          </a:p>
          <a:p>
            <a:endParaRPr lang="en-GB" sz="4200"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Classroom Management Tips</a:t>
            </a:r>
          </a:p>
        </p:txBody>
      </p:sp>
      <p:sp>
        <p:nvSpPr>
          <p:cNvPr id="3" name="Content Placeholder 2"/>
          <p:cNvSpPr>
            <a:spLocks noGrp="1"/>
          </p:cNvSpPr>
          <p:nvPr>
            <p:ph idx="1"/>
          </p:nvPr>
        </p:nvSpPr>
        <p:spPr/>
        <p:txBody>
          <a:bodyPr>
            <a:normAutofit/>
          </a:bodyPr>
          <a:lstStyle/>
          <a:p>
            <a:r>
              <a:rPr lang="en-GB" dirty="0"/>
              <a:t>Classroom contract</a:t>
            </a:r>
          </a:p>
          <a:p>
            <a:r>
              <a:rPr lang="en-GB" dirty="0"/>
              <a:t>Clear expectations</a:t>
            </a:r>
          </a:p>
          <a:p>
            <a:r>
              <a:rPr lang="en-GB" dirty="0"/>
              <a:t>Consistent consequences</a:t>
            </a:r>
          </a:p>
          <a:p>
            <a:r>
              <a:rPr lang="en-GB" dirty="0"/>
              <a:t>Assertive, firm teacher</a:t>
            </a:r>
          </a:p>
          <a:p>
            <a:r>
              <a:rPr lang="en-GB" dirty="0"/>
              <a:t>Fair</a:t>
            </a:r>
          </a:p>
          <a:p>
            <a:r>
              <a:rPr lang="en-GB" dirty="0"/>
              <a:t>Variety</a:t>
            </a:r>
          </a:p>
          <a:p>
            <a:r>
              <a:rPr lang="en-GB" dirty="0"/>
              <a:t>Give kinaesthetic students the excuse to move around (Blu-tack, handing out worksheets)</a:t>
            </a:r>
          </a:p>
          <a:p>
            <a:r>
              <a:rPr lang="en-GB" dirty="0"/>
              <a:t>Do not humiliate, focus on action, not student</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30 minutes</a:t>
            </a:r>
          </a:p>
        </p:txBody>
      </p:sp>
      <p:sp>
        <p:nvSpPr>
          <p:cNvPr id="3" name="Content Placeholder 2"/>
          <p:cNvSpPr>
            <a:spLocks noGrp="1"/>
          </p:cNvSpPr>
          <p:nvPr>
            <p:ph idx="1"/>
          </p:nvPr>
        </p:nvSpPr>
        <p:spPr/>
        <p:txBody>
          <a:bodyPr/>
          <a:lstStyle/>
          <a:p>
            <a:r>
              <a:rPr lang="en-GB" dirty="0"/>
              <a:t>11.00 – 11.30</a:t>
            </a:r>
          </a:p>
        </p:txBody>
      </p:sp>
      <p:pic>
        <p:nvPicPr>
          <p:cNvPr id="48130" name="Picture 2" descr="http://shilohruthie.files.wordpress.com/2012/01/its-time-for-a-break.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491880" y="1700808"/>
            <a:ext cx="5292080" cy="4791970"/>
          </a:xfrm>
          <a:prstGeom prst="rect">
            <a:avLst/>
          </a:prstGeom>
          <a:no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Teaching absolute beginners</a:t>
            </a:r>
          </a:p>
        </p:txBody>
      </p:sp>
      <p:sp>
        <p:nvSpPr>
          <p:cNvPr id="3" name="Content Placeholder 2"/>
          <p:cNvSpPr>
            <a:spLocks noGrp="1"/>
          </p:cNvSpPr>
          <p:nvPr>
            <p:ph idx="1"/>
          </p:nvPr>
        </p:nvSpPr>
        <p:spPr/>
        <p:txBody>
          <a:bodyPr/>
          <a:lstStyle/>
          <a:p>
            <a:r>
              <a:rPr lang="en-GB" dirty="0"/>
              <a:t>Imagine you get to your first job on the other side of the planet, it is your first day at school, your young students are complete beginners in English and you don’t speak a word of the local language.</a:t>
            </a:r>
          </a:p>
          <a:p>
            <a:r>
              <a:rPr lang="en-GB" dirty="0"/>
              <a:t>How do you start?</a:t>
            </a:r>
          </a:p>
          <a:p>
            <a:endParaRPr lang="en-GB" dirty="0"/>
          </a:p>
        </p:txBody>
      </p:sp>
      <p:pic>
        <p:nvPicPr>
          <p:cNvPr id="19458" name="Picture 2" descr="http://www.ace-charity.org.uk/images/BukaziClassroom5.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572000" y="4149080"/>
            <a:ext cx="3131468" cy="2348602"/>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br>
              <a:rPr lang="en-GB" dirty="0">
                <a:solidFill>
                  <a:schemeClr val="accent2"/>
                </a:solidFill>
              </a:rPr>
            </a:br>
            <a:r>
              <a:rPr lang="en-GB" dirty="0">
                <a:solidFill>
                  <a:srgbClr val="FF672B"/>
                </a:solidFill>
              </a:rPr>
              <a:t>WARMER </a:t>
            </a:r>
            <a:br>
              <a:rPr lang="en-GB" dirty="0">
                <a:solidFill>
                  <a:srgbClr val="FF672B"/>
                </a:solidFill>
              </a:rPr>
            </a:br>
            <a:r>
              <a:rPr lang="en-GB" dirty="0">
                <a:solidFill>
                  <a:srgbClr val="FF672B"/>
                </a:solidFill>
              </a:rPr>
              <a:t>Hotel signs from around the world</a:t>
            </a:r>
            <a:br>
              <a:rPr lang="en-GB" dirty="0">
                <a:solidFill>
                  <a:srgbClr val="FF672B"/>
                </a:solidFill>
              </a:rPr>
            </a:br>
            <a:endParaRPr lang="en-GB" dirty="0">
              <a:solidFill>
                <a:srgbClr val="FF672B"/>
              </a:solidFill>
            </a:endParaRPr>
          </a:p>
        </p:txBody>
      </p:sp>
      <p:sp>
        <p:nvSpPr>
          <p:cNvPr id="3" name="Content Placeholder 2"/>
          <p:cNvSpPr>
            <a:spLocks noGrp="1"/>
          </p:cNvSpPr>
          <p:nvPr>
            <p:ph idx="1"/>
          </p:nvPr>
        </p:nvSpPr>
        <p:spPr/>
        <p:txBody>
          <a:bodyPr>
            <a:normAutofit/>
          </a:bodyPr>
          <a:lstStyle/>
          <a:p>
            <a:pPr>
              <a:buNone/>
            </a:pPr>
            <a:endParaRPr lang="en-GB" dirty="0"/>
          </a:p>
          <a:p>
            <a:r>
              <a:rPr lang="en-GB" dirty="0"/>
              <a:t>Write your name on the sticker + wear it</a:t>
            </a:r>
          </a:p>
          <a:p>
            <a:r>
              <a:rPr lang="en-GB" dirty="0"/>
              <a:t>In pairs, look at the handout</a:t>
            </a:r>
          </a:p>
          <a:p>
            <a:r>
              <a:rPr lang="en-GB" dirty="0"/>
              <a:t>Try to figure out what these signs are trying to say</a:t>
            </a:r>
          </a:p>
          <a:p>
            <a:r>
              <a:rPr lang="en-GB" dirty="0"/>
              <a:t>Mark/highlight any you can’t figure out </a:t>
            </a:r>
          </a:p>
          <a:p>
            <a:endParaRPr lang="en-GB" dirty="0"/>
          </a:p>
          <a:p>
            <a:endParaRPr lang="en-GB" dirty="0"/>
          </a:p>
          <a:p>
            <a:r>
              <a:rPr lang="en-GB" dirty="0"/>
              <a:t>REGISTER</a:t>
            </a:r>
          </a:p>
          <a:p>
            <a:endParaRPr lang="en-GB" dirty="0"/>
          </a:p>
        </p:txBody>
      </p:sp>
      <p:pic>
        <p:nvPicPr>
          <p:cNvPr id="26628" name="Picture 4" descr="https://encrypted-tbn0.gstatic.com/images?q=tbn:ANd9GcTG6nVeM8ZmqfHRMhlQRHTwyV8y4_ILnU5VZ40i0vbbDhyxxvs3"/>
          <p:cNvPicPr>
            <a:picLocks noChangeAspect="1" noChangeArrowheads="1"/>
          </p:cNvPicPr>
          <p:nvPr/>
        </p:nvPicPr>
        <p:blipFill>
          <a:blip r:embed="rId3" cstate="print"/>
          <a:srcRect/>
          <a:stretch>
            <a:fillRect/>
          </a:stretch>
        </p:blipFill>
        <p:spPr bwMode="auto">
          <a:xfrm>
            <a:off x="6200775" y="5305424"/>
            <a:ext cx="2943225" cy="1552576"/>
          </a:xfrm>
          <a:prstGeom prst="rect">
            <a:avLst/>
          </a:prstGeom>
          <a:no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Foreign Language Lesson</a:t>
            </a:r>
          </a:p>
        </p:txBody>
      </p:sp>
      <p:sp>
        <p:nvSpPr>
          <p:cNvPr id="3" name="Content Placeholder 2"/>
          <p:cNvSpPr>
            <a:spLocks noGrp="1"/>
          </p:cNvSpPr>
          <p:nvPr>
            <p:ph idx="1"/>
          </p:nvPr>
        </p:nvSpPr>
        <p:spPr/>
        <p:txBody>
          <a:bodyPr/>
          <a:lstStyle/>
          <a:p>
            <a:r>
              <a:rPr lang="en-GB" dirty="0"/>
              <a:t>To show you how it feels to be a complete beginner in a language, I am now going to teach you some Hungarian, demonstrating some of the techniques you can use to get meaning across without translating.</a:t>
            </a:r>
          </a:p>
        </p:txBody>
      </p:sp>
      <p:pic>
        <p:nvPicPr>
          <p:cNvPr id="18434" name="Picture 2" descr="http://arnikatravel.com/wp-content/gallery/hungary/Budapest%20skyline.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43608" y="4653136"/>
            <a:ext cx="6948264" cy="1733654"/>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Szia!</a:t>
            </a:r>
          </a:p>
        </p:txBody>
      </p:sp>
      <p:pic>
        <p:nvPicPr>
          <p:cNvPr id="17410" name="Picture 2" descr="http://watermarked.cutcaster.com/cutcaster-photo-100224500-Apple-and-Orange-happily-shaking-hands.jpg"/>
          <p:cNvPicPr>
            <a:picLocks noChangeAspect="1" noChangeArrowheads="1"/>
          </p:cNvPicPr>
          <p:nvPr/>
        </p:nvPicPr>
        <p:blipFill>
          <a:blip r:embed="rId3" cstate="print"/>
          <a:srcRect/>
          <a:stretch>
            <a:fillRect/>
          </a:stretch>
        </p:blipFill>
        <p:spPr bwMode="auto">
          <a:xfrm>
            <a:off x="2627784" y="2996952"/>
            <a:ext cx="4286250" cy="2762251"/>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		jól			   nagyon jól</a:t>
            </a:r>
          </a:p>
        </p:txBody>
      </p:sp>
      <p:sp>
        <p:nvSpPr>
          <p:cNvPr id="3" name="Content Placeholder 2"/>
          <p:cNvSpPr>
            <a:spLocks noGrp="1"/>
          </p:cNvSpPr>
          <p:nvPr>
            <p:ph idx="1"/>
          </p:nvPr>
        </p:nvSpPr>
        <p:spPr/>
        <p:txBody>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pic>
        <p:nvPicPr>
          <p:cNvPr id="16386" name="Picture 2" descr="http://blogs.villagevoice.com/runninscared/b-410124-people_happy_.jpg"/>
          <p:cNvPicPr>
            <a:picLocks noChangeAspect="1" noChangeArrowheads="1"/>
          </p:cNvPicPr>
          <p:nvPr/>
        </p:nvPicPr>
        <p:blipFill>
          <a:blip r:embed="rId3" cstate="print"/>
          <a:srcRect/>
          <a:stretch>
            <a:fillRect/>
          </a:stretch>
        </p:blipFill>
        <p:spPr bwMode="auto">
          <a:xfrm>
            <a:off x="395536" y="2564904"/>
            <a:ext cx="4343400" cy="2905125"/>
          </a:xfrm>
          <a:prstGeom prst="rect">
            <a:avLst/>
          </a:prstGeom>
          <a:noFill/>
        </p:spPr>
      </p:pic>
      <p:pic>
        <p:nvPicPr>
          <p:cNvPr id="16398" name="Picture 14" descr="http://transparentwithmyself.files.wordpress.com/2012/03/happy-face1.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292080" y="2276872"/>
            <a:ext cx="3131840" cy="3383347"/>
          </a:xfrm>
          <a:prstGeom prst="rect">
            <a:avLst/>
          </a:prstGeom>
          <a:no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		...			     ...... ...</a:t>
            </a:r>
          </a:p>
        </p:txBody>
      </p:sp>
      <p:sp>
        <p:nvSpPr>
          <p:cNvPr id="3" name="Content Placeholder 2"/>
          <p:cNvSpPr>
            <a:spLocks noGrp="1"/>
          </p:cNvSpPr>
          <p:nvPr>
            <p:ph idx="1"/>
          </p:nvPr>
        </p:nvSpPr>
        <p:spPr/>
        <p:txBody>
          <a:bodyPr/>
          <a:lstStyle/>
          <a:p>
            <a:endParaRPr lang="en-GB" dirty="0"/>
          </a:p>
          <a:p>
            <a:endParaRPr lang="en-GB" dirty="0"/>
          </a:p>
          <a:p>
            <a:endParaRPr lang="en-GB" dirty="0"/>
          </a:p>
          <a:p>
            <a:endParaRPr lang="en-GB" dirty="0"/>
          </a:p>
          <a:p>
            <a:endParaRPr lang="en-GB" dirty="0"/>
          </a:p>
          <a:p>
            <a:endParaRPr lang="en-GB" dirty="0"/>
          </a:p>
          <a:p>
            <a:endParaRPr lang="en-GB" dirty="0"/>
          </a:p>
          <a:p>
            <a:endParaRPr lang="en-GB" dirty="0"/>
          </a:p>
        </p:txBody>
      </p:sp>
      <p:pic>
        <p:nvPicPr>
          <p:cNvPr id="16386" name="Picture 2" descr="http://blogs.villagevoice.com/runninscared/b-410124-people_happy_.jpg"/>
          <p:cNvPicPr>
            <a:picLocks noChangeAspect="1" noChangeArrowheads="1"/>
          </p:cNvPicPr>
          <p:nvPr/>
        </p:nvPicPr>
        <p:blipFill>
          <a:blip r:embed="rId3" cstate="print"/>
          <a:srcRect/>
          <a:stretch>
            <a:fillRect/>
          </a:stretch>
        </p:blipFill>
        <p:spPr bwMode="auto">
          <a:xfrm>
            <a:off x="395536" y="2564904"/>
            <a:ext cx="4343400" cy="2905125"/>
          </a:xfrm>
          <a:prstGeom prst="rect">
            <a:avLst/>
          </a:prstGeom>
          <a:noFill/>
        </p:spPr>
      </p:pic>
      <p:pic>
        <p:nvPicPr>
          <p:cNvPr id="16398" name="Picture 14" descr="http://transparentwithmyself.files.wordpress.com/2012/03/happy-face1.pn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292080" y="2276872"/>
            <a:ext cx="3131840" cy="3383347"/>
          </a:xfrm>
          <a:prstGeom prst="rect">
            <a:avLst/>
          </a:prstGeom>
          <a:no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92696"/>
            <a:ext cx="8229600" cy="1152128"/>
          </a:xfrm>
        </p:spPr>
        <p:txBody>
          <a:bodyPr/>
          <a:lstStyle/>
          <a:p>
            <a:r>
              <a:rPr lang="en-GB" dirty="0"/>
              <a:t>       Szia!</a:t>
            </a:r>
          </a:p>
        </p:txBody>
      </p:sp>
      <p:sp>
        <p:nvSpPr>
          <p:cNvPr id="3" name="Content Placeholder 2"/>
          <p:cNvSpPr>
            <a:spLocks noGrp="1"/>
          </p:cNvSpPr>
          <p:nvPr>
            <p:ph idx="1"/>
          </p:nvPr>
        </p:nvSpPr>
        <p:spPr>
          <a:xfrm>
            <a:off x="457200" y="1628800"/>
            <a:ext cx="8229600" cy="4945736"/>
          </a:xfrm>
        </p:spPr>
        <p:txBody>
          <a:bodyPr>
            <a:normAutofit/>
          </a:bodyPr>
          <a:lstStyle/>
          <a:p>
            <a:pPr>
              <a:buNone/>
            </a:pPr>
            <a:r>
              <a:rPr lang="en-GB" dirty="0"/>
              <a:t>        </a:t>
            </a:r>
          </a:p>
          <a:p>
            <a:pPr>
              <a:buNone/>
            </a:pPr>
            <a:r>
              <a:rPr lang="en-GB" sz="4000" dirty="0">
                <a:latin typeface="+mj-lt"/>
              </a:rPr>
              <a:t>      Szia!</a:t>
            </a:r>
          </a:p>
          <a:p>
            <a:pPr>
              <a:buNone/>
            </a:pPr>
            <a:r>
              <a:rPr lang="en-GB" sz="4000" dirty="0">
                <a:latin typeface="+mj-lt"/>
              </a:rPr>
              <a:t>      </a:t>
            </a:r>
          </a:p>
          <a:p>
            <a:pPr>
              <a:buNone/>
            </a:pPr>
            <a:r>
              <a:rPr lang="en-GB" sz="4000" dirty="0">
                <a:latin typeface="+mj-lt"/>
              </a:rPr>
              <a:t>      Hogy vagy?</a:t>
            </a:r>
          </a:p>
          <a:p>
            <a:pPr>
              <a:buNone/>
            </a:pPr>
            <a:r>
              <a:rPr lang="en-GB" sz="4000" dirty="0">
                <a:latin typeface="+mj-lt"/>
              </a:rPr>
              <a:t>     </a:t>
            </a:r>
          </a:p>
          <a:p>
            <a:pPr>
              <a:buNone/>
            </a:pPr>
            <a:r>
              <a:rPr lang="en-GB" sz="4000" dirty="0">
                <a:latin typeface="+mj-lt"/>
              </a:rPr>
              <a:t>      Jól vagyok.        Hogy vagy?</a:t>
            </a:r>
          </a:p>
          <a:p>
            <a:pPr>
              <a:buNone/>
            </a:pPr>
            <a:r>
              <a:rPr lang="en-GB" sz="4000" dirty="0">
                <a:latin typeface="+mj-lt"/>
              </a:rPr>
              <a:t>     </a:t>
            </a:r>
          </a:p>
          <a:p>
            <a:pPr>
              <a:buNone/>
            </a:pPr>
            <a:r>
              <a:rPr lang="en-GB" sz="4000" dirty="0">
                <a:latin typeface="+mj-lt"/>
              </a:rPr>
              <a:t>      Nagyon jól vagyok.</a:t>
            </a:r>
          </a:p>
        </p:txBody>
      </p:sp>
      <p:pic>
        <p:nvPicPr>
          <p:cNvPr id="10" name="Picture 4" descr="http://latinofilmchatter.com/wp-content/uploads/2009/11/Angelina-Jolie-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9552" y="4365104"/>
            <a:ext cx="879518" cy="1094553"/>
          </a:xfrm>
          <a:prstGeom prst="rect">
            <a:avLst/>
          </a:prstGeom>
          <a:noFill/>
        </p:spPr>
      </p:pic>
      <p:pic>
        <p:nvPicPr>
          <p:cNvPr id="12" name="Picture 2" descr="http://shurenedu.com/wp-content/uploads/2010/05/Brad_Pitt.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9552" y="5517232"/>
            <a:ext cx="864096" cy="1152128"/>
          </a:xfrm>
          <a:prstGeom prst="rect">
            <a:avLst/>
          </a:prstGeom>
          <a:noFill/>
        </p:spPr>
      </p:pic>
      <p:pic>
        <p:nvPicPr>
          <p:cNvPr id="13" name="Picture 2" descr="http://shurenedu.com/wp-content/uploads/2010/05/Brad_Pitt.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9552" y="3140968"/>
            <a:ext cx="864096" cy="1152128"/>
          </a:xfrm>
          <a:prstGeom prst="rect">
            <a:avLst/>
          </a:prstGeom>
          <a:noFill/>
        </p:spPr>
      </p:pic>
      <p:pic>
        <p:nvPicPr>
          <p:cNvPr id="14" name="Picture 2" descr="http://shurenedu.com/wp-content/uploads/2010/05/Brad_Pitt.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539552" y="620688"/>
            <a:ext cx="864096" cy="1152128"/>
          </a:xfrm>
          <a:prstGeom prst="rect">
            <a:avLst/>
          </a:prstGeom>
          <a:noFill/>
        </p:spPr>
      </p:pic>
      <p:pic>
        <p:nvPicPr>
          <p:cNvPr id="15" name="Picture 4" descr="http://latinofilmchatter.com/wp-content/uploads/2009/11/Angelina-Jolie-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9552" y="1916832"/>
            <a:ext cx="879518" cy="1094553"/>
          </a:xfrm>
          <a:prstGeom prst="rect">
            <a:avLst/>
          </a:prstGeom>
          <a:noFill/>
        </p:spPr>
      </p:pic>
      <p:pic>
        <p:nvPicPr>
          <p:cNvPr id="16" name="Picture 2" descr="http://blogs.villagevoice.com/runninscared/b-410124-people_happy_.jp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4283968" y="3931871"/>
            <a:ext cx="1080120" cy="722449"/>
          </a:xfrm>
          <a:prstGeom prst="rect">
            <a:avLst/>
          </a:prstGeom>
          <a:noFill/>
        </p:spPr>
      </p:pic>
      <p:pic>
        <p:nvPicPr>
          <p:cNvPr id="17" name="Picture 14" descr="http://transparentwithmyself.files.wordpress.com/2012/03/happy-face1.pn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156176" y="5229200"/>
            <a:ext cx="838290" cy="905610"/>
          </a:xfrm>
          <a:prstGeom prst="rect">
            <a:avLst/>
          </a:prstGeom>
          <a:noFill/>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412776"/>
            <a:ext cx="8229600" cy="5161760"/>
          </a:xfrm>
        </p:spPr>
        <p:txBody>
          <a:bodyPr>
            <a:normAutofit/>
          </a:bodyPr>
          <a:lstStyle/>
          <a:p>
            <a:r>
              <a:rPr lang="en-GB" dirty="0"/>
              <a:t>A:</a:t>
            </a:r>
          </a:p>
          <a:p>
            <a:endParaRPr lang="en-GB" dirty="0"/>
          </a:p>
          <a:p>
            <a:endParaRPr lang="en-GB" dirty="0"/>
          </a:p>
          <a:p>
            <a:r>
              <a:rPr lang="en-GB" dirty="0"/>
              <a:t>B: </a:t>
            </a:r>
          </a:p>
          <a:p>
            <a:endParaRPr lang="en-GB" dirty="0"/>
          </a:p>
          <a:p>
            <a:r>
              <a:rPr lang="en-GB" dirty="0"/>
              <a:t>A: .....................?</a:t>
            </a:r>
          </a:p>
          <a:p>
            <a:endParaRPr lang="en-GB" dirty="0"/>
          </a:p>
          <a:p>
            <a:r>
              <a:rPr lang="en-GB" dirty="0"/>
              <a:t>B: </a:t>
            </a:r>
          </a:p>
          <a:p>
            <a:pPr>
              <a:buNone/>
            </a:pPr>
            <a:endParaRPr lang="en-GB" dirty="0"/>
          </a:p>
          <a:p>
            <a:r>
              <a:rPr lang="en-GB" dirty="0"/>
              <a:t>B: ......................?</a:t>
            </a:r>
          </a:p>
          <a:p>
            <a:endParaRPr lang="en-GB" dirty="0"/>
          </a:p>
          <a:p>
            <a:r>
              <a:rPr lang="en-GB" dirty="0"/>
              <a:t>A: </a:t>
            </a:r>
          </a:p>
          <a:p>
            <a:endParaRPr lang="es-EC" dirty="0"/>
          </a:p>
          <a:p>
            <a:endParaRPr lang="en-GB" dirty="0"/>
          </a:p>
        </p:txBody>
      </p:sp>
      <p:pic>
        <p:nvPicPr>
          <p:cNvPr id="14" name="il_fi" descr="http://www.ugleah.com/sketchparty/hand_waving.gif"/>
          <p:cNvPicPr/>
          <p:nvPr/>
        </p:nvPicPr>
        <p:blipFill>
          <a:blip r:embed="rId3" cstate="email">
            <a:extLst>
              <a:ext uri="{28A0092B-C50C-407E-A947-70E740481C1C}">
                <a14:useLocalDpi xmlns:a14="http://schemas.microsoft.com/office/drawing/2010/main"/>
              </a:ext>
            </a:extLst>
          </a:blip>
          <a:srcRect/>
          <a:stretch>
            <a:fillRect/>
          </a:stretch>
        </p:blipFill>
        <p:spPr bwMode="auto">
          <a:xfrm>
            <a:off x="1619672" y="1340768"/>
            <a:ext cx="864096" cy="1108941"/>
          </a:xfrm>
          <a:prstGeom prst="rect">
            <a:avLst/>
          </a:prstGeom>
          <a:noFill/>
          <a:ln w="9525">
            <a:noFill/>
            <a:miter lim="800000"/>
            <a:headEnd/>
            <a:tailEnd/>
          </a:ln>
        </p:spPr>
      </p:pic>
      <p:pic>
        <p:nvPicPr>
          <p:cNvPr id="15" name="il_fi" descr="http://www.ugleah.com/sketchparty/hand_waving.gif"/>
          <p:cNvPicPr/>
          <p:nvPr/>
        </p:nvPicPr>
        <p:blipFill>
          <a:blip r:embed="rId3" cstate="email">
            <a:extLst>
              <a:ext uri="{28A0092B-C50C-407E-A947-70E740481C1C}">
                <a14:useLocalDpi xmlns:a14="http://schemas.microsoft.com/office/drawing/2010/main"/>
              </a:ext>
            </a:extLst>
          </a:blip>
          <a:srcRect/>
          <a:stretch>
            <a:fillRect/>
          </a:stretch>
        </p:blipFill>
        <p:spPr bwMode="auto">
          <a:xfrm>
            <a:off x="1619672" y="2636912"/>
            <a:ext cx="1008112" cy="892917"/>
          </a:xfrm>
          <a:prstGeom prst="rect">
            <a:avLst/>
          </a:prstGeom>
          <a:noFill/>
          <a:ln w="9525">
            <a:noFill/>
            <a:miter lim="800000"/>
            <a:headEnd/>
            <a:tailEnd/>
          </a:ln>
        </p:spPr>
      </p:pic>
      <p:pic>
        <p:nvPicPr>
          <p:cNvPr id="16" name="il_fi" descr="http://artpetty.com/wp-content/uploads/2010/12/smileyface.jpg"/>
          <p:cNvPicPr/>
          <p:nvPr/>
        </p:nvPicPr>
        <p:blipFill>
          <a:blip r:embed="rId4" cstate="email">
            <a:extLst>
              <a:ext uri="{28A0092B-C50C-407E-A947-70E740481C1C}">
                <a14:useLocalDpi xmlns:a14="http://schemas.microsoft.com/office/drawing/2010/main"/>
              </a:ext>
            </a:extLst>
          </a:blip>
          <a:srcRect/>
          <a:stretch>
            <a:fillRect/>
          </a:stretch>
        </p:blipFill>
        <p:spPr bwMode="auto">
          <a:xfrm>
            <a:off x="1547664" y="4149080"/>
            <a:ext cx="1008112" cy="904037"/>
          </a:xfrm>
          <a:prstGeom prst="rect">
            <a:avLst/>
          </a:prstGeom>
          <a:noFill/>
          <a:ln w="9525">
            <a:noFill/>
            <a:miter lim="800000"/>
            <a:headEnd/>
            <a:tailEnd/>
          </a:ln>
        </p:spPr>
      </p:pic>
      <p:pic>
        <p:nvPicPr>
          <p:cNvPr id="17" name="Picture 16" descr="http://transparentwithmyself.files.wordpress.com/2012/03/happy-face1.png"/>
          <p:cNvPicPr/>
          <p:nvPr/>
        </p:nvPicPr>
        <p:blipFill>
          <a:blip r:embed="rId5" cstate="email">
            <a:extLst>
              <a:ext uri="{28A0092B-C50C-407E-A947-70E740481C1C}">
                <a14:useLocalDpi xmlns:a14="http://schemas.microsoft.com/office/drawing/2010/main"/>
              </a:ext>
            </a:extLst>
          </a:blip>
          <a:srcRect/>
          <a:stretch>
            <a:fillRect/>
          </a:stretch>
        </p:blipFill>
        <p:spPr bwMode="auto">
          <a:xfrm>
            <a:off x="1835696" y="5661248"/>
            <a:ext cx="864096" cy="864096"/>
          </a:xfrm>
          <a:prstGeom prst="rect">
            <a:avLst/>
          </a:prstGeom>
          <a:noFill/>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l_fi" descr="http://www.ugleah.com/sketchparty/hand_waving.gif"/>
          <p:cNvPicPr/>
          <p:nvPr/>
        </p:nvPicPr>
        <p:blipFill>
          <a:blip r:embed="rId3" cstate="email">
            <a:extLst>
              <a:ext uri="{28A0092B-C50C-407E-A947-70E740481C1C}">
                <a14:useLocalDpi xmlns:a14="http://schemas.microsoft.com/office/drawing/2010/main"/>
              </a:ext>
            </a:extLst>
          </a:blip>
          <a:srcRect/>
          <a:stretch>
            <a:fillRect/>
          </a:stretch>
        </p:blipFill>
        <p:spPr bwMode="auto">
          <a:xfrm>
            <a:off x="611560" y="908720"/>
            <a:ext cx="2016224" cy="2304256"/>
          </a:xfrm>
          <a:prstGeom prst="rect">
            <a:avLst/>
          </a:prstGeom>
          <a:noFill/>
          <a:ln w="9525">
            <a:noFill/>
            <a:miter lim="800000"/>
            <a:headEnd/>
            <a:tailEnd/>
          </a:ln>
        </p:spPr>
      </p:pic>
      <p:pic>
        <p:nvPicPr>
          <p:cNvPr id="5" name="il_fi" descr="http://www.ugleah.com/sketchparty/hand_waving.gif"/>
          <p:cNvPicPr/>
          <p:nvPr/>
        </p:nvPicPr>
        <p:blipFill>
          <a:blip r:embed="rId3" cstate="email">
            <a:extLst>
              <a:ext uri="{28A0092B-C50C-407E-A947-70E740481C1C}">
                <a14:useLocalDpi xmlns:a14="http://schemas.microsoft.com/office/drawing/2010/main"/>
              </a:ext>
            </a:extLst>
          </a:blip>
          <a:srcRect/>
          <a:stretch>
            <a:fillRect/>
          </a:stretch>
        </p:blipFill>
        <p:spPr bwMode="auto">
          <a:xfrm>
            <a:off x="6588224" y="3933056"/>
            <a:ext cx="2016224" cy="2117053"/>
          </a:xfrm>
          <a:prstGeom prst="rect">
            <a:avLst/>
          </a:prstGeom>
          <a:noFill/>
          <a:ln w="9525">
            <a:noFill/>
            <a:miter lim="800000"/>
            <a:headEnd/>
            <a:tailEnd/>
          </a:ln>
        </p:spPr>
      </p:pic>
      <p:pic>
        <p:nvPicPr>
          <p:cNvPr id="6" name="Picture 2" descr="http://blogs.villagevoice.com/runninscared/b-410124-people_happy_.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372200" y="1124744"/>
            <a:ext cx="2448272" cy="1637550"/>
          </a:xfrm>
          <a:prstGeom prst="rect">
            <a:avLst/>
          </a:prstGeom>
          <a:noFill/>
        </p:spPr>
      </p:pic>
      <p:pic>
        <p:nvPicPr>
          <p:cNvPr id="7" name="Picture 2" descr="http://blogs.villagevoice.com/runninscared/b-410124-people_happy_.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11560" y="4149080"/>
            <a:ext cx="2448272" cy="1637550"/>
          </a:xfrm>
          <a:prstGeom prst="rect">
            <a:avLst/>
          </a:prstGeom>
          <a:noFill/>
        </p:spPr>
      </p:pic>
      <p:pic>
        <p:nvPicPr>
          <p:cNvPr id="8" name="Picture 14" descr="http://transparentwithmyself.files.wordpress.com/2012/03/happy-face1.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419872" y="764704"/>
            <a:ext cx="2304256" cy="2489303"/>
          </a:xfrm>
          <a:prstGeom prst="rect">
            <a:avLst/>
          </a:prstGeom>
          <a:noFill/>
        </p:spPr>
      </p:pic>
      <p:pic>
        <p:nvPicPr>
          <p:cNvPr id="1026" name="Picture 2" descr="http://images.wikia.com/utau/images/e/ea/Question_Mark.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3851920" y="3933056"/>
            <a:ext cx="1704858" cy="2112665"/>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Well done!</a:t>
            </a:r>
          </a:p>
        </p:txBody>
      </p:sp>
      <p:sp>
        <p:nvSpPr>
          <p:cNvPr id="3" name="Content Placeholder 2"/>
          <p:cNvSpPr>
            <a:spLocks noGrp="1"/>
          </p:cNvSpPr>
          <p:nvPr>
            <p:ph idx="1"/>
          </p:nvPr>
        </p:nvSpPr>
        <p:spPr/>
        <p:txBody>
          <a:bodyPr/>
          <a:lstStyle/>
          <a:p>
            <a:r>
              <a:rPr lang="en-GB" dirty="0"/>
              <a:t>How did that feel?</a:t>
            </a:r>
          </a:p>
          <a:p>
            <a:r>
              <a:rPr lang="en-GB" dirty="0"/>
              <a:t>What ways can you convey meaning without translating?</a:t>
            </a:r>
          </a:p>
          <a:p>
            <a:endParaRPr lang="en-GB" dirty="0"/>
          </a:p>
        </p:txBody>
      </p:sp>
      <p:sp>
        <p:nvSpPr>
          <p:cNvPr id="13316" name="AutoShape 4" descr="data:image/jpeg;base64,/9j/4AAQSkZJRgABAQAAAQABAAD/2wCEAAkGBhQSEBUUExIWFBUVFxcXFRUWFBYYFxUUFxUWFxYdFBsXGyYeFxkmGRgXIC8gIygqLiwsGR8xNTAqNSYrLCkBCQoKDgwOGg8PGjIkHyUuMC81NSk0LS0qLC4sLC0sLywsKSkvLCkwKSwpLCwpNSwsMSwsKSwsLCksKSwpLCwsLP/AABEIAJIAoAMBIgACEQEDEQH/xAAcAAABBAMBAAAAAAAAAAAAAAAAAwQFBgECBwj/xABAEAACAQIFAgMGBAIHCAMAAAABAgMAEQQFEiExBkETIlEHFDJhcZEjQoGxocEVM2JygtHhCCRDU7Kz8PFSVJT/xAAbAQABBQEBAAAAAAAAAAAAAAAAAgMEBQYBB//EADERAAEDAgQDBwMEAwAAAAAAAAEAAgMEEQUhMVESQWEGEyKBkaHwFHGxMkLB0SMz8f/aAAwDAQACEQMRAD8A7jRRRQhFFFFCEUUUUIRRRRehCKwTRVR9o0Ykhw8Tk+HNi8PFKoYqJI2ZtSsQQbGw2oQmeb9QRZhio8Bh8SrxlZWxZgks4jVUCKJBcAM7gNp3sCLjcF4Oho8H+Llkawyj4otbCLEoPyS3J0tzpkAupJ5BYF3nWRFcJbBKIZIj4sSR2jjaRQTokVLKVcFlNx3B7CpbKM0XEQrKl7MODbUjDZkcDhlYFSOxBoQqhj/aIJooVwjLDNNiEw0gxSsj4RpI3kBkiuCzEIQouFY9zvSmY5djsDpxEOJxGPRL+PhZREXaLbzYcxov4q2J0m+oEjbu8639nUGYoGv4GIQho8TGo8RStrarFS4223FiAQRViwmJDEoXVpIwviBdrMy3B0liVB5AJO3c2oQmnTXU0GOgE+GkDoSRxZlYchlO6ng79iD3qWqmZv0g8GI99y0Kk7N/vEBYrDi0JudfISUXJWQDubg3pfCe0OFdCYxHwErAeTEWCMbAnw5h+GwFxuSCLrcAm1CFbKKwGrNCEUUUUIRRRWCaELNFMsdmscNvEcLq2A3JJ+QFyeRfbamOX9TLPJojilIHxuUCrG2m+l9RDa/h2APxUoNJF0jjbe181N1qxqOzPPooLa23PCqCzHnsN7fOqP1F1lNORh4VMfiWB834mk9jpvouNyebD53EGasihycc1Ogo5ZswLDcqdzj2jQQuURWmYGzaCAoIuDZm2Y3Ftr887GzvAde4SXbxPDPYSApfe2xPlJ72BvbtVPwHS6KoDjU35rfD6WUWva23+VNs46XI88Kk+sa822F0333ubfqODegbjwMharX6GmsG3IO6vyda4Q/8YAbm7BlAsCTcsABsO9Qmc9U5Zj091kxK2lP4blSql0YFTFJKnhswNrcg7ixBsYvG5VLLgHj2WaSBk3VT52Qix3tc8E32LX7VZ8jTD47L4laOOSPQiPEVuqOihXTSxJRlNxubi3Pc2mGV5rA/itcHkquriZG4CO9uvwJHorql59eHxKGLFwGzqQF8VL+WaMAkaG72JAJtfipj+ixHIZIQFLlBICz6NCliSiL5RIdR3tv3rn/V/s1lTwnwBlKRaz4AxLK6EqoBwjuCUY6d1J0mw23NOMm66xmGdYsdg8VJGwss64VvEBH/ADkiZ1NwR5kPN9udNrfOyiWyuugR5pG0rxCRTJHpLoD51DAEErzpNxvx25vUfnWWSMwnwzBZ4wV0tcRzRkhjHLtcC48rjdCTyCwJmOQ4bHpHJJGHGkMjXdG0sL8qVbSbg6T3A2uKdZJ0/BhEZIE0Bm1N5mYltIW5LknhQOeBSlxMMv6neYlUwmIR1C+J4yGJUJdFZQ7C0hCl2BTUp0cjUt5fH5bHPGY5o1kRh5kcBlP6H96chB6VmhC57meR4rK1abLCZYFOuTL5LsNO+v3V7loza3k3G2wPwm3dO9RRY2BZoWBBtqW41RvYEpIATpcXsRUmaoPWT/0ZOMyj/q3KRY2MIl5V8widWLL+IrFU32Ia543EK/0UyyfN4sVCk0Lh0cAggja4Bs1vhYcEHcGntCFg1AZ5nJSVYlYJ5dbsRvYkqipfa5KuSeQE481xP1F5j05h5nDyxK7WC3Or4QWIGxG12b7mlsLQbu0TcjXObZpsVVY2bFyNHA2lLkzzrYWJAuqm3mkItzwLE7WB3nzsKvu+BUJGm3ije976ip7kk31G5O5+dY6gzfxG91w4VYl8rlbBSB8SgDhAdiByduL3xhMIFUAdv4nuT86zGNY2W/4oclb0GGtgb3subjyPz2TQYdYlaQgyP93duAFv3N7fvS+T5Nou77zSbyN6E7lV/sjj52HyAkkgB5F+/wCo45707SO1YaSqcWkXzOqnyTEpJMPSqxClUShhUEuJUUvJSUiqoJYgAAkkmwA7knsK59k+Z4iPHzSYBEcYh9UkMhKK4TbxFe5Mbm+9wQdY8oIFXjPMI0uGkRDZmUgfP1HyBF1v21VA9I9OSRuZpfIbFVQ2J3K3ZrXA+HYD51eYZVfSRvna7xaWP9JwMifE4ya8lZcm69w80vu8l8Nif/rzaVc8EeGwJSQEG40knnbY1ZAoqqZvkMGKj8PERLIu9tQ3W/dTyp2G4I4FRSZbjMLKDhcWZYSQGw+K1ShRcklJb+IosTzqsbX1DYaii7R08wDZvC729f7VW6Bw0XQr0XqrZT1uGnTD4qFsNPJqMYLB4pdNriGUWDNvfSQG+W4uhlmZS5mzNE/g4OOaRBJFJeXFGPSoKMotFFq1bglm0ixAO+kY9sjQ5puDsmCLaq3hx9q2qNyjp+HCgiGNVLW1vuZJCL2MrsS0h3O7E8mpIUtcRVV9oQ1YeFBuz4zCBV7sRiI3YAd7IjN9FPpVoLVRs7zeI5gZZCRh8sieSVtLkDEyhQgsRZyIvMCu6lxvZjQhb9OY+KHN8fhAUUyGHFItgrM0kWmbTbYgaI24v52JJ7XcV5PxvtElbOf6RUEESXVCbfgDyhG+K102PO5JHAr05011FFjcLHiIb6JBextqUg2ZWsTZgdqEKUJqD6rzjwYdKn8STyoB8XYMw+gI39SvN7GbvXM8xzxZsS0pJKrZIkS7kgkgEadvNu1791F9hUGumfHERGLuOlvypVKxhdxyGzW5m/sPNO8BgtC/2j8Rve5+RO9qkoo6RiSnaEAXJAHzNvkP415dM8udc6q6lkvmU4jStx60VpjMbHDE0kjBEQamYnZQPX/zfiogBcbAXJUFx5rZ01cny+nF/wC8f5Un7uv5fL8x/Psa4x1f1+czxcOCi8SLCvLEkm2mSTU6g6gbhVF9lNxcXN9gL/0HhIoTPDDGqKhjO17nV4lg192ItySTvbsK0kmAzQ0RqXmxFvD0O53UP6tolEe6tqn1tfvWrzW7FvkBelKrXWHVT4SN/Di1OsZcM4YRX38u1i5sCSFI07XIuAaKlppKmURxi5Kkve1g4naKxK4IuOP2+tRGPzqRmeHBwnETrcNysELWBHjyHa/mU+GpLH0XmufZP7dlMbjEwhJQraHiUtGzAHSGUtqAvYfEe/FdM9mWBRMthdWEjTjx5ZAPjll8z3NzuGJXnseK1OG9nnd641YyGg38xyUd8+XhUJmnRuaYpAkuIwUQWSORXhgmaRXRgQUMrnQwFyCtjcWuATVz6ayCPBYaPDxXKRggFtOo3JJLaQATvzaoTMOumaYw4GD3tkLCaQuYoImS10Muhg8lyPIt7d7do0dZ5jKsiw4PDLKhIIkxUraSDyU8FS4tuAGFwQRWwp2QxXhhsLZ2HLyUR7rZuOq6FesFqoy9Y48i4wOH/wD2vt6gj3bYj0O9N3nkxmJSHG6fAcG2HheTQzDSfx3OlphcMNOlV8w2bsk11OHcHGOLS3NOshe8XaOvknHUHUOJxiPFlIDaG0zYkuI1WzeZMOzIQ0lhu4BVbjknbi3tOlxOGf3RoDhYTaYoJfG8eQk6pZJiivM177NfSf0r0/h8MsaKiKFVQFVVFgqgWAAHAAqpe07oRMywbKqr7xGC0L231Dcpe48rcb7C9+1TE0vKBauz/wCzx1Wyyy4Fz5HHiw3PDrYSAbcFbNuRYodrsa4zLGVNiLEbEdwe9/nUt0jnHumOw85NhFKjNZQx0arPYHk6C1vnahC9SZtmZk1Ip0xAMrsNmblWCH8ijcF9ze9gLXqsZfErv4iqFjXaBRwBuGe35mNyLnewPrtrn2BxEEcccrppKkWQsSQgUEsSg23XvvepHCpZVHoAPsAD/GqLtBiLYIjTQnM6npt5p6gopJSKib9Odh13TyAUu+FWRSjqHRhZlYAqwPIIPIpKGncIrzhzyDcK3lVJxOAzeAzLBNBJh41LI092mSMIeSAodhY7uTfSL8m8VkeCedmmxeMXEsi+JHHKAIb7HyRcMbJvcWG212uvVcqb8Vwe4W36aj/M/aqtmfsxYM5wsyqrEFYpFYhb/EAwJ29AVPpevUez8dNJTiaRoDzzss1iQqAQITlsoHMPdziXxngok7blwXOnYAnzNYNpFrhQefneb6HwraJJmUqZihUHb8NQ2k/qSx+hWnGV+zoKyvi5RIFIPhKtkLAn4yd3Hwm1lGxuDU3FJqZm9W2+lgPtt+1N9q6uOOi7iL9xHoM03htLKZO+nOY0StVfrWBSI2dQyLqDhvhZH0qwb5Wt6bVaKY5vhlePzLrUHzKLgsu4YAg3Gx/hXneE1P01ZHIdAfbmr2aLvY3R7j35e6peQdEZdGHX3T3h5jZfGcMU8pAVfKuje5vztzsKgcsyqLBYv3fEs/uzsUjk95nQ4eXtHJ4ciroJDWa3JuTsRVsk6NxS28ArPERdHMgVwp3AcEWLWPI9OBxVg6S6RaISSYoKWkUp4dw6rH+bUSLMzbX22Cj539iqYoZYDwOtcZW1WZp31YlDXjIa30/6tcIcNhYooYzHElgI0B5F1BI5L7spJF+bk96TzbCkMJo11OoIK2F5Iza49Sw5H6juKUyfp/DwanhgjjYs4LIiqbB3A4Gwt6U8lH8OK8lZVmiq+8hcS4E3Lv3b6cvNaV0ImYWO0VdizSKSdfCIvIreLxqOhRoJ76hdgSewA7C2uJ8QOpAV2jbxVGkgsoPAUmzkbbBgeD32mZF37fbemOOQ2JX41uVNr72OxHcEXBHoauXYpBVVolezhBAB3B3ulU9NNTw2Y67gb9CNvNXzDyhlDDggHi2xFxSpqtZHnUMODSSeeKPxC7Es6xrqZmdgPEbcgXv9DVO6t9v2FgBXCL7zJYeY3WJSR3JGpj8gB9a3IIIBBuq0gg2cLFU7/aE6dSHGRYlLA4lX1qB+eLRdv8SyL+qk965LarH1l1ziMzlDzkWS4jjQWVAxF7dyTZbk7mw9Km/Zh7NZsfPHK8dsIkg8Rm2DgAsVQfmvYKSONVdQu2e0P44P7sv/AFQ1qnNOPaFhSVik3spZD6AOAQT+qAfrTSCS4B9QD9xf/OsF2gafqL/NFpKY3pWW6/lPYjTqI0ziNOYzWWempAt5LqwcfQj1F704XOtuT+q3pO1xTOTDG9WdBi89I3gYcuqjd0yT9ScYnHlzYX32uebfIdv9aURLCwpHD4e255pF87gDaTKgPHO1xtu3A47n96j1dVPXScTs/tyShGB4Ywn9autxanCYUmtXwxFMmhna3jLck3xjdReFzBsObcx33HGjc8eo34p1iup1KEKDqOwGm1z257XrSbCgn96xDgVBvYfYVawY7PDF3YN046OF3iIzW8EZVADyAL/M9/43pOQ0u5ptIao7lxuUtgTeSm8n+f7Uu5pli3sjEcgG32qVGLmymsC4H14f9+f+7H/2kpTpX2dY3MW/BiIS9jNJdYh/iPxH5Lc7ivQHTXs9wLhMVJh1mmdVYtL5wvGkIvwAAAAG1yBuTcmrwiAcDb+Ver04tE0dB+Fnqk3lceq5n0b7C8JhdL4g+9Six8wtEpH/AMU/N9WJ4Gw3v0qHDqqhVAUAAAAWAAFgABwLClKKfTCgusogcHIbX06WH1Dr/Imqrlc14xfkbHe/H+lq6FNGGUqwupBBB4IIsQf0rnMGHME0kLX2N1ub3XseNyVKk/NTWV7QU5c0Sj7K8w2QOidHzBv/AApaNqcIaZoacRtWGeFIeE9jelBTVHpZXqO4KK5qi+ps0MMY0tpY3OrYaUUXckkWHI37Xv22Y9L9RZR7vY4zDMx2kMzCM308IswU6ADYEDffe96iPalimWCUg204c22Gxd9Dc+q7ftXn3VW/7N0rO5MhGaaq3mONrG5XzPXOw9F6jfOsDGB7rm2GiAP9W+KhkiI1EkBWa6c/lI2AG1Rmde0uGBDrzHCSMR5RhoXxDXvY3tMFHN7MwvavN2o+tOsuwrSSxoBcuyqATa9yBySLVo308ZBLhl7KEJnu8Jz8s/Vel+mXaUvK0kjq1tHi6Aw2BayxDQqm4sPN8yani1RfTthhkA2Hmtz8IdgvO/w2p8z15PWO7ydxtbPkrNzfERtl6LDtSEjVu7U3dqaaE6xq0c1G5mSU0C5LkIALk7ne1vlT6RqTyrC+NjEH5YfO3978o2PN/wBjVrQQGWZrRupIIYC88s/RXfCQaEVRwABxbgW47UuKzRXqAFhZZcm5uUUUUV1cWLVW+scnLIJ4/wCsiBv/AGo+W2tuRuR9W9astasKZnhbNGWO5p2GUxPD28lz/DYgMoYcH+HyNO1amWeZecJOzhfwZD24VjuR2AN7keo70rFMCAQbg8V5pW0jqeQtctJ4XtD26H5ZPkellemStSqvVYWplzFB9a4ASpY8SI8RJFwCRdDbuQSzf4flXMun/Y+8kXjYvEJhUuhCbPKyEXPlU+RuwBF73uB37PioFkQq3B9OQexFNsHksURuF1N2LAbfYWHPpWhw3F/ooSy1ym5Yo5Wt473G3NUXA+z7L4yhOHxU9l82uTQrMb38sSGw4Oz/AOs9/Q8LyRjDYCHChb6nEKmT0BDso0gC52uzG24F9VoKk2uxH04/iLn9a2VyOTf50S4/USNLd1xsULTdrM/uVvCgRQo2CgAD5AWoL1oz0m0lZ6xJuUsNusu9Iu1Bam2KxKoNTf8Av5CnmMJNgnms2WuLmIXyi7EhUHq7bAVbOncmGHiAO7t5nb1Y9voOKhOl8leSRcTKLAbxJ9R8W/G3Hff6VcQK3uC4eYGd48eIqur6gf6mH7/fbyW1FFFaFVKKKKKEIoNFFCEjiIA6lWAYHkEAj7GqRm/T74TVJF54b3Kb3jHc/MDi/Yc3ter7WrJeodXRx1LOF4UmnqXwHLTmFz3C4xXF1P1Hcf5/UU6D1LZp0XG51xHwXve6jyn9Lix+Y/W9V7FYPE4f+siLoNvEQg3+ttx23YD6msVWYLNCbtFx0V5HPFN+g2Ox18uRT4PWddR2HzON7WYfrt/p9iac+KPUfcVSOic02IThjI1TjXQXpv4n0+9Hij1H3FJ4CucKWL0m0lMps1jX81z6LueCfp2p5hMnxU9jpECE/E19dvUL8/nY7elTaegmnNmNXX8MYu82HX5dNsZj1Qb7nso5/X0qa6f6cLMJ5x5uY4z/AMMdi39v9vr8MjlHSsUBDW1yf8x9ze1jpHC/va1ybVMhK2WHYMymPHJm78Kqqa4OHBFl1+ckKK2rAFZq/VWiiiihCKKKKEIooooQiiiihCwa0asUV0LoUPmeUQs3mhjPltvGp2ufUVQM2gVZ5FVQoDkAAAACw4A4oorOYqAIwRutFg7iXkE8v5TfQPQfaprpfARyO4eNHAVSAyq1jqPFxRRVTQ5zNureuJEDiFdsqwEaL5I0Tc/CijnngVIViittGAG5LFSElxulKzRRSkyEUUUULqKKKKEIooooQv/Z"/>
          <p:cNvSpPr>
            <a:spLocks noChangeAspect="1" noChangeArrowheads="1"/>
          </p:cNvSpPr>
          <p:nvPr/>
        </p:nvSpPr>
        <p:spPr bwMode="auto">
          <a:xfrm>
            <a:off x="155575" y="-661988"/>
            <a:ext cx="1524000" cy="1390651"/>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pic>
        <p:nvPicPr>
          <p:cNvPr id="13318" name="Picture 6" descr="http://slogofablog.files.wordpress.com/2012/02/phew.jpg"/>
          <p:cNvPicPr>
            <a:picLocks noChangeAspect="1" noChangeArrowheads="1"/>
          </p:cNvPicPr>
          <p:nvPr/>
        </p:nvPicPr>
        <p:blipFill>
          <a:blip r:embed="rId3" cstate="print"/>
          <a:srcRect/>
          <a:stretch>
            <a:fillRect/>
          </a:stretch>
        </p:blipFill>
        <p:spPr bwMode="auto">
          <a:xfrm>
            <a:off x="5940152" y="764704"/>
            <a:ext cx="1905000" cy="1743076"/>
          </a:xfrm>
          <a:prstGeom prst="rect">
            <a:avLst/>
          </a:prstGeom>
          <a:noFill/>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Ways to give meaning</a:t>
            </a:r>
          </a:p>
        </p:txBody>
      </p:sp>
      <p:sp>
        <p:nvSpPr>
          <p:cNvPr id="3" name="Content Placeholder 2"/>
          <p:cNvSpPr>
            <a:spLocks noGrp="1"/>
          </p:cNvSpPr>
          <p:nvPr>
            <p:ph idx="1"/>
          </p:nvPr>
        </p:nvSpPr>
        <p:spPr/>
        <p:txBody>
          <a:bodyPr/>
          <a:lstStyle/>
          <a:p>
            <a:r>
              <a:rPr lang="en-GB" dirty="0"/>
              <a:t>Pictures</a:t>
            </a:r>
          </a:p>
          <a:p>
            <a:r>
              <a:rPr lang="en-GB" dirty="0"/>
              <a:t>Flashcards</a:t>
            </a:r>
          </a:p>
          <a:p>
            <a:r>
              <a:rPr lang="en-GB" dirty="0"/>
              <a:t>Stick figures</a:t>
            </a:r>
          </a:p>
          <a:p>
            <a:r>
              <a:rPr lang="en-GB" dirty="0"/>
              <a:t>Realia</a:t>
            </a:r>
          </a:p>
          <a:p>
            <a:r>
              <a:rPr lang="en-GB" dirty="0"/>
              <a:t>Classroom objects</a:t>
            </a:r>
          </a:p>
          <a:p>
            <a:r>
              <a:rPr lang="en-GB" dirty="0"/>
              <a:t>Gestures</a:t>
            </a:r>
          </a:p>
          <a:p>
            <a:r>
              <a:rPr lang="en-GB" dirty="0"/>
              <a:t>Facial expressions</a:t>
            </a:r>
          </a:p>
        </p:txBody>
      </p:sp>
      <p:pic>
        <p:nvPicPr>
          <p:cNvPr id="12290" name="Picture 2" descr="http://www.longmanjapan.com/search/Longman-Childrens-Picture-Dictionary/LCPD03.jpg"/>
          <p:cNvPicPr>
            <a:picLocks noChangeAspect="1" noChangeArrowheads="1"/>
          </p:cNvPicPr>
          <p:nvPr/>
        </p:nvPicPr>
        <p:blipFill>
          <a:blip r:embed="rId3" cstate="print"/>
          <a:srcRect/>
          <a:stretch>
            <a:fillRect/>
          </a:stretch>
        </p:blipFill>
        <p:spPr bwMode="auto">
          <a:xfrm>
            <a:off x="3905250" y="2276872"/>
            <a:ext cx="5238750" cy="3390900"/>
          </a:xfrm>
          <a:prstGeom prst="rect">
            <a:avLst/>
          </a:prstGeom>
          <a:noFill/>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Lesson Planning</a:t>
            </a:r>
          </a:p>
        </p:txBody>
      </p:sp>
      <p:sp>
        <p:nvSpPr>
          <p:cNvPr id="3" name="Content Placeholder 2"/>
          <p:cNvSpPr>
            <a:spLocks noGrp="1"/>
          </p:cNvSpPr>
          <p:nvPr>
            <p:ph idx="1"/>
          </p:nvPr>
        </p:nvSpPr>
        <p:spPr/>
        <p:txBody>
          <a:bodyPr/>
          <a:lstStyle/>
          <a:p>
            <a:r>
              <a:rPr lang="en-GB" dirty="0"/>
              <a:t>Take a look at my lesson plan for this Hungarian lesson</a:t>
            </a:r>
          </a:p>
          <a:p>
            <a:r>
              <a:rPr lang="en-GB" dirty="0"/>
              <a:t>Comments? Questions?</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1080120"/>
          </a:xfrm>
        </p:spPr>
        <p:txBody>
          <a:bodyPr>
            <a:normAutofit/>
          </a:bodyPr>
          <a:lstStyle/>
          <a:p>
            <a:r>
              <a:rPr lang="en-GB" dirty="0"/>
              <a:t>Course Outline</a:t>
            </a:r>
          </a:p>
        </p:txBody>
      </p:sp>
      <p:sp>
        <p:nvSpPr>
          <p:cNvPr id="3" name="Content Placeholder 2"/>
          <p:cNvSpPr>
            <a:spLocks noGrp="1"/>
          </p:cNvSpPr>
          <p:nvPr>
            <p:ph idx="1"/>
          </p:nvPr>
        </p:nvSpPr>
        <p:spPr>
          <a:xfrm>
            <a:off x="251520" y="1916832"/>
            <a:ext cx="8640960" cy="4941168"/>
          </a:xfrm>
        </p:spPr>
        <p:txBody>
          <a:bodyPr>
            <a:normAutofit/>
          </a:bodyPr>
          <a:lstStyle/>
          <a:p>
            <a:pPr>
              <a:buNone/>
            </a:pPr>
            <a:r>
              <a:rPr lang="en-GB" b="1" dirty="0"/>
              <a:t>SATURDAY</a:t>
            </a:r>
          </a:p>
          <a:p>
            <a:r>
              <a:rPr lang="en-GB" sz="2400" dirty="0">
                <a:solidFill>
                  <a:schemeClr val="bg1">
                    <a:lumMod val="50000"/>
                  </a:schemeClr>
                </a:solidFill>
              </a:rPr>
              <a:t>9.00 – 11.00 : 	Warmers, Icebreakers, Classroom management</a:t>
            </a:r>
          </a:p>
          <a:p>
            <a:r>
              <a:rPr lang="en-GB" sz="2400" dirty="0">
                <a:solidFill>
                  <a:srgbClr val="FF672B"/>
                </a:solidFill>
              </a:rPr>
              <a:t>11.00 – 11.30:	BREAK</a:t>
            </a:r>
          </a:p>
          <a:p>
            <a:r>
              <a:rPr lang="en-GB" sz="2400" dirty="0">
                <a:solidFill>
                  <a:schemeClr val="bg1">
                    <a:lumMod val="50000"/>
                  </a:schemeClr>
                </a:solidFill>
              </a:rPr>
              <a:t>11.30 – 1.00:	Teaching absolute beginners, Foreign Language    				Lesson, Lesson Planning, Teaching Pronunciation	</a:t>
            </a:r>
          </a:p>
          <a:p>
            <a:r>
              <a:rPr lang="en-GB" sz="2400" dirty="0">
                <a:solidFill>
                  <a:srgbClr val="FF672B"/>
                </a:solidFill>
              </a:rPr>
              <a:t>1.15 – 2.15:	LUNCH</a:t>
            </a:r>
          </a:p>
          <a:p>
            <a:r>
              <a:rPr lang="en-GB" sz="2400" dirty="0">
                <a:solidFill>
                  <a:schemeClr val="bg1">
                    <a:lumMod val="50000"/>
                  </a:schemeClr>
                </a:solidFill>
              </a:rPr>
              <a:t>2.15 – 4.00:	Teaching Vocabulary, Functions and Grammar in 				Context, Jobs, CVs	</a:t>
            </a:r>
          </a:p>
          <a:p>
            <a:r>
              <a:rPr lang="en-GB" sz="2400" dirty="0">
                <a:solidFill>
                  <a:srgbClr val="FF672B"/>
                </a:solidFill>
              </a:rPr>
              <a:t>4.00 – 4.30:	BREAK</a:t>
            </a:r>
          </a:p>
          <a:p>
            <a:r>
              <a:rPr lang="en-GB" sz="2400" dirty="0">
                <a:solidFill>
                  <a:schemeClr val="bg1">
                    <a:lumMod val="50000"/>
                  </a:schemeClr>
                </a:solidFill>
              </a:rPr>
              <a:t>4.30 – 7.00:	Teaching Practice 1</a:t>
            </a:r>
          </a:p>
          <a:p>
            <a:pPr lvl="8">
              <a:buNone/>
            </a:pPr>
            <a:endParaRPr lang="en-GB" dirty="0"/>
          </a:p>
          <a:p>
            <a:pPr lvl="8">
              <a:buNone/>
            </a:pPr>
            <a:endParaRPr lang="en-GB"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Teaching Pronunciation</a:t>
            </a:r>
          </a:p>
        </p:txBody>
      </p:sp>
      <p:sp>
        <p:nvSpPr>
          <p:cNvPr id="3" name="Content Placeholder 2"/>
          <p:cNvSpPr>
            <a:spLocks noGrp="1"/>
          </p:cNvSpPr>
          <p:nvPr>
            <p:ph idx="1"/>
          </p:nvPr>
        </p:nvSpPr>
        <p:spPr/>
        <p:txBody>
          <a:bodyPr/>
          <a:lstStyle/>
          <a:p>
            <a:r>
              <a:rPr lang="en-GB" sz="4000" dirty="0"/>
              <a:t>Warmer:</a:t>
            </a:r>
          </a:p>
          <a:p>
            <a:pPr>
              <a:buNone/>
            </a:pPr>
            <a:endParaRPr lang="en-GB" sz="4000" dirty="0"/>
          </a:p>
          <a:p>
            <a:pPr lvl="1"/>
            <a:r>
              <a:rPr lang="en-GB" sz="3800" dirty="0"/>
              <a:t>How many sounds are there in the English language? </a:t>
            </a:r>
          </a:p>
          <a:p>
            <a:pPr lvl="1">
              <a:buNone/>
            </a:pPr>
            <a:endParaRPr lang="en-GB" sz="3800" dirty="0"/>
          </a:p>
          <a:p>
            <a:pPr lvl="2"/>
            <a:r>
              <a:rPr lang="en-GB" sz="3600" dirty="0"/>
              <a:t>(clue: not 26)</a:t>
            </a:r>
          </a:p>
          <a:p>
            <a:endParaRPr lang="en-GB"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1">
              <a:buNone/>
            </a:pPr>
            <a:r>
              <a:rPr lang="en-GB" sz="3800" dirty="0"/>
              <a:t>How many sounds are there in the English language? </a:t>
            </a:r>
          </a:p>
          <a:p>
            <a:pPr lvl="1">
              <a:buNone/>
            </a:pPr>
            <a:endParaRPr lang="en-GB" sz="3800" dirty="0"/>
          </a:p>
          <a:p>
            <a:pPr lvl="2">
              <a:buNone/>
            </a:pPr>
            <a:r>
              <a:rPr lang="en-GB" sz="3600" dirty="0"/>
              <a:t>Answer: 44</a:t>
            </a:r>
          </a:p>
          <a:p>
            <a:endParaRPr lang="en-GB"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Teaching Pronunciation</a:t>
            </a:r>
          </a:p>
        </p:txBody>
      </p:sp>
      <p:sp>
        <p:nvSpPr>
          <p:cNvPr id="3" name="Content Placeholder 2"/>
          <p:cNvSpPr>
            <a:spLocks noGrp="1"/>
          </p:cNvSpPr>
          <p:nvPr>
            <p:ph idx="1"/>
          </p:nvPr>
        </p:nvSpPr>
        <p:spPr/>
        <p:txBody>
          <a:bodyPr/>
          <a:lstStyle/>
          <a:p>
            <a:r>
              <a:rPr lang="en-GB" dirty="0"/>
              <a:t>Pronunciation is important! It is not the icing on the cake, it can seriously affect communication when students have bad pronunciation.</a:t>
            </a:r>
          </a:p>
          <a:p>
            <a:r>
              <a:rPr lang="en-GB" dirty="0"/>
              <a:t>Teach pronunciation and correct bad pronunciation.</a:t>
            </a:r>
          </a:p>
        </p:txBody>
      </p:sp>
      <p:pic>
        <p:nvPicPr>
          <p:cNvPr id="14340" name="Picture 4" descr="http://freesamples.me.uk/wp-content/uploads/2012/08/coke.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11560" y="4653136"/>
            <a:ext cx="2088232" cy="1665945"/>
          </a:xfrm>
          <a:prstGeom prst="rect">
            <a:avLst/>
          </a:prstGeom>
          <a:noFill/>
        </p:spPr>
      </p:pic>
      <p:pic>
        <p:nvPicPr>
          <p:cNvPr id="14342" name="Picture 6" descr="http://www.portaloha.com/SecretsOfHawaii/images/Lanikai/Kailua1.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372200" y="4725144"/>
            <a:ext cx="2362233" cy="1771675"/>
          </a:xfrm>
          <a:prstGeom prst="rect">
            <a:avLst/>
          </a:prstGeom>
          <a:noFill/>
        </p:spPr>
      </p:pic>
      <p:pic>
        <p:nvPicPr>
          <p:cNvPr id="14344" name="Picture 8" descr="Coloring page sit down"/>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635896" y="4402333"/>
            <a:ext cx="1512168" cy="2135831"/>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Teaching Pronunciation: L1</a:t>
            </a:r>
          </a:p>
        </p:txBody>
      </p:sp>
      <p:sp>
        <p:nvSpPr>
          <p:cNvPr id="3" name="Content Placeholder 2"/>
          <p:cNvSpPr>
            <a:spLocks noGrp="1"/>
          </p:cNvSpPr>
          <p:nvPr>
            <p:ph idx="1"/>
          </p:nvPr>
        </p:nvSpPr>
        <p:spPr/>
        <p:txBody>
          <a:bodyPr/>
          <a:lstStyle/>
          <a:p>
            <a:r>
              <a:rPr lang="en-GB" dirty="0"/>
              <a:t>There are sounds in the English language that don’t exist in most other languages, so don’t be surprised if your students can’t pronounce them (esp. diphthongs), these sounds need a lot of practice.</a:t>
            </a:r>
          </a:p>
          <a:p>
            <a:endParaRPr lang="en-GB" dirty="0"/>
          </a:p>
          <a:p>
            <a:endParaRPr lang="en-GB" dirty="0"/>
          </a:p>
          <a:p>
            <a:r>
              <a:rPr lang="en-GB" dirty="0"/>
              <a:t>Familiarise yourself with the L1 of your students and focus on non-existent sounds.</a:t>
            </a:r>
          </a:p>
        </p:txBody>
      </p:sp>
      <p:pic>
        <p:nvPicPr>
          <p:cNvPr id="5" name="Picture 4" descr="http://freesamples.me.uk/wp-content/uploads/2012/08/coke.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707904" y="4221088"/>
            <a:ext cx="1152128" cy="919142"/>
          </a:xfrm>
          <a:prstGeom prst="rect">
            <a:avLst/>
          </a:prstGeom>
          <a:noFill/>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Teaching Pronunciation: L1</a:t>
            </a:r>
          </a:p>
        </p:txBody>
      </p:sp>
      <p:sp>
        <p:nvSpPr>
          <p:cNvPr id="3" name="Content Placeholder 2"/>
          <p:cNvSpPr>
            <a:spLocks noGrp="1"/>
          </p:cNvSpPr>
          <p:nvPr>
            <p:ph idx="1"/>
          </p:nvPr>
        </p:nvSpPr>
        <p:spPr/>
        <p:txBody>
          <a:bodyPr/>
          <a:lstStyle/>
          <a:p>
            <a:r>
              <a:rPr lang="en-GB" dirty="0"/>
              <a:t>Also, focus on differences in spelling (e.g. in Hungarian “s” is pronounced “sh” etc.) </a:t>
            </a:r>
          </a:p>
          <a:p>
            <a:r>
              <a:rPr lang="en-GB" dirty="0"/>
              <a:t>There is no “sh” sound in the Greek language, so sts get confused as to when they should use it</a:t>
            </a:r>
          </a:p>
          <a:p>
            <a:endParaRPr lang="en-GB" dirty="0"/>
          </a:p>
        </p:txBody>
      </p:sp>
      <p:pic>
        <p:nvPicPr>
          <p:cNvPr id="5" name="Picture 8" descr="Coloring page sit down"/>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35896" y="4402333"/>
            <a:ext cx="1512168" cy="2135831"/>
          </a:xfrm>
          <a:prstGeom prst="rect">
            <a:avLst/>
          </a:prstGeom>
          <a:noFill/>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a:t>IPA: International Phonetic Alphabet</a:t>
            </a:r>
          </a:p>
        </p:txBody>
      </p:sp>
      <p:sp>
        <p:nvSpPr>
          <p:cNvPr id="3" name="Content Placeholder 2"/>
          <p:cNvSpPr>
            <a:spLocks noGrp="1"/>
          </p:cNvSpPr>
          <p:nvPr>
            <p:ph idx="1"/>
          </p:nvPr>
        </p:nvSpPr>
        <p:spPr/>
        <p:txBody>
          <a:bodyPr>
            <a:normAutofit/>
          </a:bodyPr>
          <a:lstStyle/>
          <a:p>
            <a:r>
              <a:rPr lang="en-GB" sz="3200" dirty="0"/>
              <a:t>Look at IPA handout</a:t>
            </a:r>
          </a:p>
          <a:p>
            <a:r>
              <a:rPr lang="en-GB" sz="3200" dirty="0"/>
              <a:t>Make the sounds together</a:t>
            </a:r>
          </a:p>
        </p:txBody>
      </p:sp>
      <p:pic>
        <p:nvPicPr>
          <p:cNvPr id="11266" name="Picture 2" descr="http://upload.wikimedia.org/wikipedia/commons/thumb/d/dc/Fuller%27s_IPA.JPG/170px-Fuller%27s_IPA.JPG"/>
          <p:cNvPicPr>
            <a:picLocks noChangeAspect="1" noChangeArrowheads="1"/>
          </p:cNvPicPr>
          <p:nvPr/>
        </p:nvPicPr>
        <p:blipFill>
          <a:blip r:embed="rId3" cstate="print"/>
          <a:srcRect/>
          <a:stretch>
            <a:fillRect/>
          </a:stretch>
        </p:blipFill>
        <p:spPr bwMode="auto">
          <a:xfrm>
            <a:off x="5940152" y="2132856"/>
            <a:ext cx="2771378" cy="4157067"/>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20688"/>
            <a:ext cx="8229600" cy="1589112"/>
          </a:xfrm>
        </p:spPr>
        <p:txBody>
          <a:bodyPr/>
          <a:lstStyle/>
          <a:p>
            <a:r>
              <a:rPr lang="en-GB" dirty="0"/>
              <a:t>Phonetic Alphabet</a:t>
            </a:r>
          </a:p>
        </p:txBody>
      </p:sp>
      <p:sp>
        <p:nvSpPr>
          <p:cNvPr id="3" name="Content Placeholder 2"/>
          <p:cNvSpPr>
            <a:spLocks noGrp="1"/>
          </p:cNvSpPr>
          <p:nvPr>
            <p:ph idx="1"/>
          </p:nvPr>
        </p:nvSpPr>
        <p:spPr>
          <a:xfrm>
            <a:off x="457200" y="1772816"/>
            <a:ext cx="8229600" cy="4801720"/>
          </a:xfrm>
        </p:spPr>
        <p:txBody>
          <a:bodyPr/>
          <a:lstStyle/>
          <a:p>
            <a:pPr>
              <a:buNone/>
            </a:pPr>
            <a:r>
              <a:rPr lang="en-GB" dirty="0"/>
              <a:t>Girls vs. Boys</a:t>
            </a:r>
          </a:p>
          <a:p>
            <a:pPr>
              <a:buNone/>
            </a:pPr>
            <a:endParaRPr lang="en-GB" dirty="0"/>
          </a:p>
          <a:p>
            <a:pPr>
              <a:buNone/>
            </a:pPr>
            <a:r>
              <a:rPr lang="en-GB" dirty="0"/>
              <a:t>   The first person to say the correct English word gets a point for their team.</a:t>
            </a:r>
          </a:p>
        </p:txBody>
      </p:sp>
      <p:pic>
        <p:nvPicPr>
          <p:cNvPr id="10242" name="Picture 2" descr="http://carsdiva.files.wordpress.com/2010/08/battle-of-the-sexes.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923928" y="3717032"/>
            <a:ext cx="4283968" cy="2818852"/>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Phonetic alphabet</a:t>
            </a:r>
          </a:p>
        </p:txBody>
      </p:sp>
      <p:sp>
        <p:nvSpPr>
          <p:cNvPr id="3" name="Content Placeholder 2"/>
          <p:cNvSpPr>
            <a:spLocks noGrp="1"/>
          </p:cNvSpPr>
          <p:nvPr>
            <p:ph idx="1"/>
          </p:nvPr>
        </p:nvSpPr>
        <p:spPr/>
        <p:txBody>
          <a:bodyPr>
            <a:normAutofit/>
          </a:bodyPr>
          <a:lstStyle/>
          <a:p>
            <a:r>
              <a:rPr lang="en-GB" sz="3200" dirty="0"/>
              <a:t>ˈ</a:t>
            </a:r>
            <a:r>
              <a:rPr lang="en-GB" sz="3200" dirty="0" err="1"/>
              <a:t>sʌm</a:t>
            </a:r>
            <a:r>
              <a:rPr lang="el-GR" sz="3200" dirty="0"/>
              <a:t>θ</a:t>
            </a:r>
            <a:r>
              <a:rPr lang="en-GB" sz="3200" dirty="0"/>
              <a:t>ɪŋ		</a:t>
            </a: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Phonetic alphabet</a:t>
            </a:r>
          </a:p>
        </p:txBody>
      </p:sp>
      <p:sp>
        <p:nvSpPr>
          <p:cNvPr id="3" name="Content Placeholder 2"/>
          <p:cNvSpPr>
            <a:spLocks noGrp="1"/>
          </p:cNvSpPr>
          <p:nvPr>
            <p:ph idx="1"/>
          </p:nvPr>
        </p:nvSpPr>
        <p:spPr/>
        <p:txBody>
          <a:bodyPr>
            <a:normAutofit/>
          </a:bodyPr>
          <a:lstStyle/>
          <a:p>
            <a:r>
              <a:rPr lang="en-GB" sz="3200" dirty="0"/>
              <a:t>ˈsʌm</a:t>
            </a:r>
            <a:r>
              <a:rPr lang="el-GR" sz="3200" dirty="0"/>
              <a:t>θ</a:t>
            </a:r>
            <a:r>
              <a:rPr lang="en-GB" sz="3200" dirty="0"/>
              <a:t>ɪŋ		something</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Phonetic alphabet</a:t>
            </a:r>
          </a:p>
        </p:txBody>
      </p:sp>
      <p:sp>
        <p:nvSpPr>
          <p:cNvPr id="3" name="Content Placeholder 2"/>
          <p:cNvSpPr>
            <a:spLocks noGrp="1"/>
          </p:cNvSpPr>
          <p:nvPr>
            <p:ph idx="1"/>
          </p:nvPr>
        </p:nvSpPr>
        <p:spPr/>
        <p:txBody>
          <a:bodyPr>
            <a:normAutofit/>
          </a:bodyPr>
          <a:lstStyle/>
          <a:p>
            <a:r>
              <a:rPr lang="en-GB" sz="3200" dirty="0"/>
              <a:t>sʌm</a:t>
            </a:r>
            <a:r>
              <a:rPr lang="el-GR" sz="3200" dirty="0"/>
              <a:t>θ</a:t>
            </a:r>
            <a:r>
              <a:rPr lang="en-GB" sz="3200" dirty="0"/>
              <a:t>ɪŋ		something</a:t>
            </a:r>
          </a:p>
          <a:p>
            <a:r>
              <a:rPr lang="el-GR" sz="3200" dirty="0"/>
              <a:t>θ</a:t>
            </a:r>
            <a:r>
              <a:rPr lang="en-GB" sz="3200" dirty="0"/>
              <a:t>ɪkə</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1080120"/>
          </a:xfrm>
        </p:spPr>
        <p:txBody>
          <a:bodyPr/>
          <a:lstStyle/>
          <a:p>
            <a:r>
              <a:rPr lang="en-GB" dirty="0"/>
              <a:t>SUNDAY</a:t>
            </a:r>
          </a:p>
        </p:txBody>
      </p:sp>
      <p:sp>
        <p:nvSpPr>
          <p:cNvPr id="3" name="Content Placeholder 2"/>
          <p:cNvSpPr>
            <a:spLocks noGrp="1"/>
          </p:cNvSpPr>
          <p:nvPr>
            <p:ph idx="1"/>
          </p:nvPr>
        </p:nvSpPr>
        <p:spPr>
          <a:xfrm>
            <a:off x="251520" y="1916832"/>
            <a:ext cx="8640960" cy="4941168"/>
          </a:xfrm>
        </p:spPr>
        <p:txBody>
          <a:bodyPr>
            <a:normAutofit/>
          </a:bodyPr>
          <a:lstStyle/>
          <a:p>
            <a:pPr>
              <a:buNone/>
            </a:pPr>
            <a:endParaRPr lang="en-GB" b="1" dirty="0"/>
          </a:p>
          <a:p>
            <a:r>
              <a:rPr lang="en-GB" sz="2400" dirty="0">
                <a:solidFill>
                  <a:schemeClr val="bg1">
                    <a:lumMod val="50000"/>
                  </a:schemeClr>
                </a:solidFill>
              </a:rPr>
              <a:t>9.00 – 11.00 : 	Teaching Grammar, Teaching Speaking and Reading </a:t>
            </a:r>
          </a:p>
          <a:p>
            <a:r>
              <a:rPr lang="en-GB" sz="2400" dirty="0">
                <a:solidFill>
                  <a:srgbClr val="FF672B"/>
                </a:solidFill>
              </a:rPr>
              <a:t>11.00 – 11.30:	BREAK</a:t>
            </a:r>
          </a:p>
          <a:p>
            <a:r>
              <a:rPr lang="en-GB" sz="2400" dirty="0">
                <a:solidFill>
                  <a:schemeClr val="bg1">
                    <a:lumMod val="50000"/>
                  </a:schemeClr>
                </a:solidFill>
              </a:rPr>
              <a:t>11.30 – 1.00:	Teaching Speaking and Reading, Teaching Writing, 			Teaching Listening</a:t>
            </a:r>
          </a:p>
          <a:p>
            <a:r>
              <a:rPr lang="en-GB" sz="2400" dirty="0">
                <a:solidFill>
                  <a:srgbClr val="FF672B"/>
                </a:solidFill>
              </a:rPr>
              <a:t>1.00 – 2.00:	LUNCH</a:t>
            </a:r>
          </a:p>
          <a:p>
            <a:r>
              <a:rPr lang="en-GB" sz="2400" dirty="0">
                <a:solidFill>
                  <a:schemeClr val="bg1">
                    <a:lumMod val="50000"/>
                  </a:schemeClr>
                </a:solidFill>
              </a:rPr>
              <a:t>2.00 – 3.00:	Preparation for Teaching Practice 2</a:t>
            </a:r>
          </a:p>
          <a:p>
            <a:r>
              <a:rPr lang="en-GB" sz="2400" dirty="0">
                <a:solidFill>
                  <a:schemeClr val="bg1">
                    <a:lumMod val="50000"/>
                  </a:schemeClr>
                </a:solidFill>
              </a:rPr>
              <a:t>3.00 – 5.00:	Teaching Practice 2</a:t>
            </a:r>
          </a:p>
          <a:p>
            <a:r>
              <a:rPr lang="en-GB" sz="2400" dirty="0">
                <a:solidFill>
                  <a:srgbClr val="FF672B"/>
                </a:solidFill>
              </a:rPr>
              <a:t>5.00 – 5.30:	BREAK</a:t>
            </a:r>
          </a:p>
          <a:p>
            <a:r>
              <a:rPr lang="en-GB" sz="2400" dirty="0">
                <a:solidFill>
                  <a:schemeClr val="bg1">
                    <a:lumMod val="50000"/>
                  </a:schemeClr>
                </a:solidFill>
              </a:rPr>
              <a:t>5.30 – 7.00:	Feedback and TKT</a:t>
            </a:r>
          </a:p>
          <a:p>
            <a:pPr lvl="8">
              <a:buNone/>
            </a:pPr>
            <a:endParaRPr lang="en-GB" dirty="0">
              <a:solidFill>
                <a:schemeClr val="bg1">
                  <a:lumMod val="50000"/>
                </a:schemeClr>
              </a:solidFill>
            </a:endParaRPr>
          </a:p>
          <a:p>
            <a:pPr lvl="8">
              <a:buNone/>
            </a:pPr>
            <a:endParaRPr lang="en-GB" dirty="0"/>
          </a:p>
        </p:txBody>
      </p:sp>
    </p:spTree>
    <p:extLst>
      <p:ext uri="{BB962C8B-B14F-4D97-AF65-F5344CB8AC3E}">
        <p14:creationId xmlns:p14="http://schemas.microsoft.com/office/powerpoint/2010/main" val="212235847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Phonetic alphabet</a:t>
            </a:r>
          </a:p>
        </p:txBody>
      </p:sp>
      <p:sp>
        <p:nvSpPr>
          <p:cNvPr id="3" name="Content Placeholder 2"/>
          <p:cNvSpPr>
            <a:spLocks noGrp="1"/>
          </p:cNvSpPr>
          <p:nvPr>
            <p:ph idx="1"/>
          </p:nvPr>
        </p:nvSpPr>
        <p:spPr/>
        <p:txBody>
          <a:bodyPr>
            <a:normAutofit/>
          </a:bodyPr>
          <a:lstStyle/>
          <a:p>
            <a:r>
              <a:rPr lang="en-GB" sz="3200" dirty="0"/>
              <a:t>sʌm</a:t>
            </a:r>
            <a:r>
              <a:rPr lang="el-GR" sz="3200" dirty="0"/>
              <a:t>θ</a:t>
            </a:r>
            <a:r>
              <a:rPr lang="en-GB" sz="3200" dirty="0"/>
              <a:t>ɪŋ		something</a:t>
            </a:r>
          </a:p>
          <a:p>
            <a:r>
              <a:rPr lang="el-GR" sz="3200" dirty="0"/>
              <a:t>θ</a:t>
            </a:r>
            <a:r>
              <a:rPr lang="en-GB" sz="3200" dirty="0"/>
              <a:t>ɪkə		thicker</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Phonetic alphabet</a:t>
            </a:r>
          </a:p>
        </p:txBody>
      </p:sp>
      <p:sp>
        <p:nvSpPr>
          <p:cNvPr id="3" name="Content Placeholder 2"/>
          <p:cNvSpPr>
            <a:spLocks noGrp="1"/>
          </p:cNvSpPr>
          <p:nvPr>
            <p:ph idx="1"/>
          </p:nvPr>
        </p:nvSpPr>
        <p:spPr/>
        <p:txBody>
          <a:bodyPr>
            <a:normAutofit/>
          </a:bodyPr>
          <a:lstStyle/>
          <a:p>
            <a:r>
              <a:rPr lang="en-GB" sz="3200" dirty="0"/>
              <a:t>sʌm</a:t>
            </a:r>
            <a:r>
              <a:rPr lang="el-GR" sz="3200" dirty="0"/>
              <a:t>θ</a:t>
            </a:r>
            <a:r>
              <a:rPr lang="en-GB" sz="3200" dirty="0"/>
              <a:t>ɪŋ		something</a:t>
            </a:r>
          </a:p>
          <a:p>
            <a:r>
              <a:rPr lang="el-GR" sz="3200" dirty="0"/>
              <a:t>θ</a:t>
            </a:r>
            <a:r>
              <a:rPr lang="en-GB" sz="3200" dirty="0"/>
              <a:t>ɪkə		thicker</a:t>
            </a:r>
          </a:p>
          <a:p>
            <a:r>
              <a:rPr lang="en-GB" sz="3200" dirty="0"/>
              <a:t>ju:</a:t>
            </a: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Phonetic alphabet</a:t>
            </a:r>
          </a:p>
        </p:txBody>
      </p:sp>
      <p:sp>
        <p:nvSpPr>
          <p:cNvPr id="3" name="Content Placeholder 2"/>
          <p:cNvSpPr>
            <a:spLocks noGrp="1"/>
          </p:cNvSpPr>
          <p:nvPr>
            <p:ph idx="1"/>
          </p:nvPr>
        </p:nvSpPr>
        <p:spPr/>
        <p:txBody>
          <a:bodyPr>
            <a:normAutofit/>
          </a:bodyPr>
          <a:lstStyle/>
          <a:p>
            <a:r>
              <a:rPr lang="en-GB" sz="3200" dirty="0"/>
              <a:t>sʌm</a:t>
            </a:r>
            <a:r>
              <a:rPr lang="el-GR" sz="3200" dirty="0"/>
              <a:t>θ</a:t>
            </a:r>
            <a:r>
              <a:rPr lang="en-GB" sz="3200" dirty="0"/>
              <a:t>ɪŋ		something</a:t>
            </a:r>
          </a:p>
          <a:p>
            <a:r>
              <a:rPr lang="el-GR" sz="3200" dirty="0"/>
              <a:t>θ</a:t>
            </a:r>
            <a:r>
              <a:rPr lang="en-GB" sz="3200" dirty="0"/>
              <a:t>ɪkə		thicker</a:t>
            </a:r>
          </a:p>
          <a:p>
            <a:r>
              <a:rPr lang="en-GB" sz="3200" dirty="0"/>
              <a:t>ju:			you</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Phonetic alphabet</a:t>
            </a:r>
          </a:p>
        </p:txBody>
      </p:sp>
      <p:sp>
        <p:nvSpPr>
          <p:cNvPr id="3" name="Content Placeholder 2"/>
          <p:cNvSpPr>
            <a:spLocks noGrp="1"/>
          </p:cNvSpPr>
          <p:nvPr>
            <p:ph idx="1"/>
          </p:nvPr>
        </p:nvSpPr>
        <p:spPr/>
        <p:txBody>
          <a:bodyPr>
            <a:normAutofit/>
          </a:bodyPr>
          <a:lstStyle/>
          <a:p>
            <a:r>
              <a:rPr lang="en-GB" sz="3200" dirty="0"/>
              <a:t>sʌm</a:t>
            </a:r>
            <a:r>
              <a:rPr lang="el-GR" sz="3200" dirty="0"/>
              <a:t>θ</a:t>
            </a:r>
            <a:r>
              <a:rPr lang="en-GB" sz="3200" dirty="0"/>
              <a:t>ɪŋ		something</a:t>
            </a:r>
          </a:p>
          <a:p>
            <a:r>
              <a:rPr lang="el-GR" sz="3200" dirty="0"/>
              <a:t>θ</a:t>
            </a:r>
            <a:r>
              <a:rPr lang="en-GB" sz="3200" dirty="0"/>
              <a:t>ɪkə		thicker</a:t>
            </a:r>
          </a:p>
          <a:p>
            <a:r>
              <a:rPr lang="en-GB" sz="3200" dirty="0"/>
              <a:t>ju:			you</a:t>
            </a:r>
          </a:p>
          <a:p>
            <a:r>
              <a:rPr lang="en-GB" sz="3200" dirty="0"/>
              <a:t>ðæt		</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Phonetic alphabet</a:t>
            </a:r>
          </a:p>
        </p:txBody>
      </p:sp>
      <p:sp>
        <p:nvSpPr>
          <p:cNvPr id="3" name="Content Placeholder 2"/>
          <p:cNvSpPr>
            <a:spLocks noGrp="1"/>
          </p:cNvSpPr>
          <p:nvPr>
            <p:ph idx="1"/>
          </p:nvPr>
        </p:nvSpPr>
        <p:spPr/>
        <p:txBody>
          <a:bodyPr>
            <a:normAutofit/>
          </a:bodyPr>
          <a:lstStyle/>
          <a:p>
            <a:r>
              <a:rPr lang="en-GB" sz="3200" dirty="0"/>
              <a:t>sʌm</a:t>
            </a:r>
            <a:r>
              <a:rPr lang="el-GR" sz="3200" dirty="0"/>
              <a:t>θ</a:t>
            </a:r>
            <a:r>
              <a:rPr lang="en-GB" sz="3200" dirty="0"/>
              <a:t>ɪŋ		something</a:t>
            </a:r>
          </a:p>
          <a:p>
            <a:r>
              <a:rPr lang="el-GR" sz="3200" dirty="0"/>
              <a:t>θ</a:t>
            </a:r>
            <a:r>
              <a:rPr lang="en-GB" sz="3200" dirty="0"/>
              <a:t>ɪkə		thicker</a:t>
            </a:r>
          </a:p>
          <a:p>
            <a:r>
              <a:rPr lang="en-GB" sz="3200" dirty="0"/>
              <a:t>ju:			you</a:t>
            </a:r>
          </a:p>
          <a:p>
            <a:r>
              <a:rPr lang="en-GB" sz="3200" dirty="0"/>
              <a:t>ðæt		that	</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Phonetic alphabet</a:t>
            </a:r>
          </a:p>
        </p:txBody>
      </p:sp>
      <p:sp>
        <p:nvSpPr>
          <p:cNvPr id="3" name="Content Placeholder 2"/>
          <p:cNvSpPr>
            <a:spLocks noGrp="1"/>
          </p:cNvSpPr>
          <p:nvPr>
            <p:ph idx="1"/>
          </p:nvPr>
        </p:nvSpPr>
        <p:spPr/>
        <p:txBody>
          <a:bodyPr>
            <a:normAutofit/>
          </a:bodyPr>
          <a:lstStyle/>
          <a:p>
            <a:r>
              <a:rPr lang="en-GB" sz="3200" dirty="0"/>
              <a:t>sʌm</a:t>
            </a:r>
            <a:r>
              <a:rPr lang="el-GR" sz="3200" dirty="0"/>
              <a:t>θ</a:t>
            </a:r>
            <a:r>
              <a:rPr lang="en-GB" sz="3200" dirty="0"/>
              <a:t>ɪŋ		something</a:t>
            </a:r>
          </a:p>
          <a:p>
            <a:r>
              <a:rPr lang="el-GR" sz="3200" dirty="0"/>
              <a:t>θ</a:t>
            </a:r>
            <a:r>
              <a:rPr lang="en-GB" sz="3200" dirty="0"/>
              <a:t>ɪkə		thicker</a:t>
            </a:r>
          </a:p>
          <a:p>
            <a:r>
              <a:rPr lang="en-GB" sz="3200" dirty="0"/>
              <a:t>ju:			you</a:t>
            </a:r>
          </a:p>
          <a:p>
            <a:r>
              <a:rPr lang="en-GB" sz="3200" dirty="0"/>
              <a:t>ðæt		that	</a:t>
            </a:r>
          </a:p>
          <a:p>
            <a:r>
              <a:rPr lang="en-GB" sz="3200" dirty="0"/>
              <a:t>wɜ:ld</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Phonetic alphabet</a:t>
            </a:r>
          </a:p>
        </p:txBody>
      </p:sp>
      <p:sp>
        <p:nvSpPr>
          <p:cNvPr id="3" name="Content Placeholder 2"/>
          <p:cNvSpPr>
            <a:spLocks noGrp="1"/>
          </p:cNvSpPr>
          <p:nvPr>
            <p:ph idx="1"/>
          </p:nvPr>
        </p:nvSpPr>
        <p:spPr/>
        <p:txBody>
          <a:bodyPr>
            <a:normAutofit/>
          </a:bodyPr>
          <a:lstStyle/>
          <a:p>
            <a:r>
              <a:rPr lang="en-GB" sz="3200" dirty="0"/>
              <a:t>sʌm</a:t>
            </a:r>
            <a:r>
              <a:rPr lang="el-GR" sz="3200" dirty="0"/>
              <a:t>θ</a:t>
            </a:r>
            <a:r>
              <a:rPr lang="en-GB" sz="3200" dirty="0"/>
              <a:t>ɪŋ		something</a:t>
            </a:r>
          </a:p>
          <a:p>
            <a:r>
              <a:rPr lang="el-GR" sz="3200" dirty="0"/>
              <a:t>θ</a:t>
            </a:r>
            <a:r>
              <a:rPr lang="en-GB" sz="3200" dirty="0"/>
              <a:t>ɪkə		thicker</a:t>
            </a:r>
          </a:p>
          <a:p>
            <a:r>
              <a:rPr lang="en-GB" sz="3200" dirty="0"/>
              <a:t>ju:			you</a:t>
            </a:r>
          </a:p>
          <a:p>
            <a:r>
              <a:rPr lang="en-GB" sz="3200" dirty="0"/>
              <a:t>ðæt		that	</a:t>
            </a:r>
          </a:p>
          <a:p>
            <a:r>
              <a:rPr lang="en-GB" sz="3200" dirty="0"/>
              <a:t>wɜ:ld		world</a:t>
            </a:r>
          </a:p>
          <a:p>
            <a:r>
              <a:rPr lang="en-GB" sz="3200" dirty="0"/>
              <a:t>ɔ:lsoʊ</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Phonetic alphabet</a:t>
            </a:r>
          </a:p>
        </p:txBody>
      </p:sp>
      <p:sp>
        <p:nvSpPr>
          <p:cNvPr id="3" name="Content Placeholder 2"/>
          <p:cNvSpPr>
            <a:spLocks noGrp="1"/>
          </p:cNvSpPr>
          <p:nvPr>
            <p:ph idx="1"/>
          </p:nvPr>
        </p:nvSpPr>
        <p:spPr/>
        <p:txBody>
          <a:bodyPr>
            <a:normAutofit/>
          </a:bodyPr>
          <a:lstStyle/>
          <a:p>
            <a:r>
              <a:rPr lang="en-GB" sz="3200" dirty="0"/>
              <a:t>sʌm</a:t>
            </a:r>
            <a:r>
              <a:rPr lang="el-GR" sz="3200" dirty="0"/>
              <a:t>θ</a:t>
            </a:r>
            <a:r>
              <a:rPr lang="en-GB" sz="3200" dirty="0"/>
              <a:t>ɪŋ		something</a:t>
            </a:r>
          </a:p>
          <a:p>
            <a:r>
              <a:rPr lang="el-GR" sz="3200" dirty="0"/>
              <a:t>θ</a:t>
            </a:r>
            <a:r>
              <a:rPr lang="en-GB" sz="3200" dirty="0"/>
              <a:t>ɪkə		thicker</a:t>
            </a:r>
          </a:p>
          <a:p>
            <a:r>
              <a:rPr lang="en-GB" sz="3200" dirty="0"/>
              <a:t>ju:			you</a:t>
            </a:r>
          </a:p>
          <a:p>
            <a:r>
              <a:rPr lang="en-GB" sz="3200" dirty="0"/>
              <a:t>ðæt		that	</a:t>
            </a:r>
          </a:p>
          <a:p>
            <a:r>
              <a:rPr lang="en-GB" sz="3200" dirty="0"/>
              <a:t>wɜ:ld		world</a:t>
            </a:r>
          </a:p>
          <a:p>
            <a:r>
              <a:rPr lang="en-GB" sz="3200" dirty="0"/>
              <a:t>ɔ:lsoʊ		also</a:t>
            </a:r>
          </a:p>
          <a:p>
            <a:r>
              <a:rPr lang="en-GB" sz="3200" dirty="0"/>
              <a:t>tʃaɪld		</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Phonetic alphabet</a:t>
            </a:r>
          </a:p>
        </p:txBody>
      </p:sp>
      <p:sp>
        <p:nvSpPr>
          <p:cNvPr id="3" name="Content Placeholder 2"/>
          <p:cNvSpPr>
            <a:spLocks noGrp="1"/>
          </p:cNvSpPr>
          <p:nvPr>
            <p:ph idx="1"/>
          </p:nvPr>
        </p:nvSpPr>
        <p:spPr/>
        <p:txBody>
          <a:bodyPr>
            <a:normAutofit/>
          </a:bodyPr>
          <a:lstStyle/>
          <a:p>
            <a:r>
              <a:rPr lang="en-GB" sz="3200" dirty="0"/>
              <a:t>sʌm</a:t>
            </a:r>
            <a:r>
              <a:rPr lang="el-GR" sz="3200" dirty="0"/>
              <a:t>θ</a:t>
            </a:r>
            <a:r>
              <a:rPr lang="en-GB" sz="3200" dirty="0"/>
              <a:t>ɪŋ		something</a:t>
            </a:r>
          </a:p>
          <a:p>
            <a:r>
              <a:rPr lang="el-GR" sz="3200" dirty="0"/>
              <a:t>θ</a:t>
            </a:r>
            <a:r>
              <a:rPr lang="en-GB" sz="3200" dirty="0"/>
              <a:t>ɪkə		thicker</a:t>
            </a:r>
          </a:p>
          <a:p>
            <a:r>
              <a:rPr lang="en-GB" sz="3200" dirty="0"/>
              <a:t>ju:			you</a:t>
            </a:r>
          </a:p>
          <a:p>
            <a:r>
              <a:rPr lang="en-GB" sz="3200" dirty="0"/>
              <a:t>ðæt		that	</a:t>
            </a:r>
          </a:p>
          <a:p>
            <a:r>
              <a:rPr lang="en-GB" sz="3200" dirty="0"/>
              <a:t>wɜ:ld		world</a:t>
            </a:r>
          </a:p>
          <a:p>
            <a:r>
              <a:rPr lang="en-GB" sz="3200" dirty="0"/>
              <a:t>ɔ:lsoʊ		also</a:t>
            </a:r>
          </a:p>
          <a:p>
            <a:r>
              <a:rPr lang="en-GB" sz="3200" dirty="0"/>
              <a:t>tʃaɪld	         child	</a:t>
            </a:r>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Pronunciation secrets</a:t>
            </a:r>
          </a:p>
        </p:txBody>
      </p:sp>
      <p:sp>
        <p:nvSpPr>
          <p:cNvPr id="3" name="Content Placeholder 2"/>
          <p:cNvSpPr>
            <a:spLocks noGrp="1"/>
          </p:cNvSpPr>
          <p:nvPr>
            <p:ph idx="1"/>
          </p:nvPr>
        </p:nvSpPr>
        <p:spPr>
          <a:xfrm>
            <a:off x="457200" y="3284984"/>
            <a:ext cx="8229600" cy="3289552"/>
          </a:xfrm>
        </p:spPr>
        <p:txBody>
          <a:bodyPr>
            <a:normAutofit/>
          </a:bodyPr>
          <a:lstStyle/>
          <a:p>
            <a:pPr lvl="0"/>
            <a:r>
              <a:rPr lang="en-GB" dirty="0"/>
              <a:t>It is important to teach students the natural way we pronounce things: </a:t>
            </a:r>
          </a:p>
          <a:p>
            <a:pPr lvl="1"/>
            <a:r>
              <a:rPr lang="en-GB" dirty="0"/>
              <a:t>If you don’t: </a:t>
            </a:r>
          </a:p>
          <a:p>
            <a:pPr lvl="2"/>
            <a:r>
              <a:rPr lang="en-GB" dirty="0"/>
              <a:t>their pronunciation will differ so much from native speakers that they will not be understood</a:t>
            </a:r>
          </a:p>
          <a:p>
            <a:pPr lvl="2"/>
            <a:r>
              <a:rPr lang="en-GB" dirty="0"/>
              <a:t>They will not understand native speakers, so their listening skills are also affected</a:t>
            </a:r>
          </a:p>
          <a:p>
            <a:pPr lvl="1">
              <a:buNone/>
            </a:pPr>
            <a:endParaRPr lang="en-GB" dirty="0">
              <a:solidFill>
                <a:schemeClr val="accent3">
                  <a:lumMod val="60000"/>
                  <a:lumOff val="40000"/>
                </a:schemeClr>
              </a:solidFill>
            </a:endParaRPr>
          </a:p>
          <a:p>
            <a:endParaRPr lang="en-GB" dirty="0"/>
          </a:p>
        </p:txBody>
      </p:sp>
      <p:pic>
        <p:nvPicPr>
          <p:cNvPr id="2050" name="Picture 2" descr="https://encrypted-tbn1.gstatic.com/images?q=tbn:ANd9GcRgAn_KY6tnRoLO69VlUnTWNgRwSARSmhsLVZbiBeuKNFupPsUl2w"/>
          <p:cNvPicPr>
            <a:picLocks noChangeAspect="1" noChangeArrowheads="1"/>
          </p:cNvPicPr>
          <p:nvPr/>
        </p:nvPicPr>
        <p:blipFill>
          <a:blip r:embed="rId3" cstate="print"/>
          <a:srcRect/>
          <a:stretch>
            <a:fillRect/>
          </a:stretch>
        </p:blipFill>
        <p:spPr bwMode="auto">
          <a:xfrm>
            <a:off x="5796136" y="1124744"/>
            <a:ext cx="2916323" cy="1944216"/>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Warmers</a:t>
            </a:r>
          </a:p>
        </p:txBody>
      </p:sp>
      <p:sp>
        <p:nvSpPr>
          <p:cNvPr id="3" name="Content Placeholder 2"/>
          <p:cNvSpPr>
            <a:spLocks noGrp="1"/>
          </p:cNvSpPr>
          <p:nvPr>
            <p:ph idx="1"/>
          </p:nvPr>
        </p:nvSpPr>
        <p:spPr/>
        <p:txBody>
          <a:bodyPr/>
          <a:lstStyle/>
          <a:p>
            <a:pPr>
              <a:buNone/>
            </a:pPr>
            <a:r>
              <a:rPr lang="en-GB" dirty="0"/>
              <a:t>1) Were there any signs </a:t>
            </a:r>
          </a:p>
          <a:p>
            <a:pPr>
              <a:buNone/>
            </a:pPr>
            <a:r>
              <a:rPr lang="en-GB" dirty="0"/>
              <a:t>you couldn’t figure out?</a:t>
            </a:r>
          </a:p>
          <a:p>
            <a:endParaRPr lang="en-GB" dirty="0"/>
          </a:p>
          <a:p>
            <a:endParaRPr lang="en-GB" dirty="0"/>
          </a:p>
          <a:p>
            <a:pPr>
              <a:buNone/>
            </a:pPr>
            <a:endParaRPr lang="en-GB" dirty="0"/>
          </a:p>
          <a:p>
            <a:pPr>
              <a:buNone/>
            </a:pPr>
            <a:r>
              <a:rPr lang="en-GB" dirty="0"/>
              <a:t>                     2) In pairs, can you think of what         		purpose a ‘warmer’ activity serves?</a:t>
            </a:r>
          </a:p>
          <a:p>
            <a:endParaRPr lang="en-GB" dirty="0"/>
          </a:p>
        </p:txBody>
      </p:sp>
      <p:pic>
        <p:nvPicPr>
          <p:cNvPr id="56322" name="Picture 2" descr="http://funny-pix.co/wp-content/uploads/funny-hotel-sign.jpg"/>
          <p:cNvPicPr>
            <a:picLocks noChangeAspect="1" noChangeArrowheads="1"/>
          </p:cNvPicPr>
          <p:nvPr/>
        </p:nvPicPr>
        <p:blipFill>
          <a:blip r:embed="rId3" cstate="print"/>
          <a:srcRect/>
          <a:stretch>
            <a:fillRect/>
          </a:stretch>
        </p:blipFill>
        <p:spPr bwMode="auto">
          <a:xfrm>
            <a:off x="4860032" y="1052736"/>
            <a:ext cx="3810000" cy="2752725"/>
          </a:xfrm>
          <a:prstGeom prst="rect">
            <a:avLst/>
          </a:prstGeom>
          <a:noFill/>
        </p:spPr>
      </p:pic>
      <p:pic>
        <p:nvPicPr>
          <p:cNvPr id="56324" name="Picture 4" descr="http://www.ifaceit.net/wp-content/uploads/2011/01/leg-warmers-to-keep-warm.jpg"/>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0" y="4625953"/>
            <a:ext cx="1635517" cy="2232047"/>
          </a:xfrm>
          <a:prstGeom prst="rect">
            <a:avLst/>
          </a:prstGeom>
          <a:noFill/>
        </p:spPr>
      </p:pic>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Pronunciation secrets</a:t>
            </a:r>
          </a:p>
        </p:txBody>
      </p:sp>
      <p:sp>
        <p:nvSpPr>
          <p:cNvPr id="3" name="Content Placeholder 2"/>
          <p:cNvSpPr>
            <a:spLocks noGrp="1"/>
          </p:cNvSpPr>
          <p:nvPr>
            <p:ph idx="1"/>
          </p:nvPr>
        </p:nvSpPr>
        <p:spPr/>
        <p:txBody>
          <a:bodyPr/>
          <a:lstStyle/>
          <a:p>
            <a:pPr lvl="0">
              <a:buNone/>
            </a:pPr>
            <a:r>
              <a:rPr lang="en-GB" sz="3600" dirty="0"/>
              <a:t>3) “Do you want some?”</a:t>
            </a:r>
          </a:p>
          <a:p>
            <a:pPr>
              <a:buNone/>
            </a:pPr>
            <a:endParaRPr lang="en-GB" dirty="0"/>
          </a:p>
        </p:txBody>
      </p:sp>
      <p:pic>
        <p:nvPicPr>
          <p:cNvPr id="7170" name="Picture 2" descr="http://teflbootcamp.com/Pronun1.jpg"/>
          <p:cNvPicPr>
            <a:picLocks noChangeAspect="1" noChangeArrowheads="1"/>
          </p:cNvPicPr>
          <p:nvPr/>
        </p:nvPicPr>
        <p:blipFill>
          <a:blip r:embed="rId3" cstate="print"/>
          <a:srcRect/>
          <a:stretch>
            <a:fillRect/>
          </a:stretch>
        </p:blipFill>
        <p:spPr bwMode="auto">
          <a:xfrm>
            <a:off x="5334000" y="4077072"/>
            <a:ext cx="3810000" cy="2543175"/>
          </a:xfrm>
          <a:prstGeom prst="rect">
            <a:avLst/>
          </a:prstGeom>
          <a:noFill/>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Pronunciation secrets</a:t>
            </a:r>
          </a:p>
        </p:txBody>
      </p:sp>
      <p:sp>
        <p:nvSpPr>
          <p:cNvPr id="3" name="Content Placeholder 2"/>
          <p:cNvSpPr>
            <a:spLocks noGrp="1"/>
          </p:cNvSpPr>
          <p:nvPr>
            <p:ph idx="1"/>
          </p:nvPr>
        </p:nvSpPr>
        <p:spPr/>
        <p:txBody>
          <a:bodyPr/>
          <a:lstStyle/>
          <a:p>
            <a:pPr lvl="0">
              <a:buNone/>
            </a:pPr>
            <a:r>
              <a:rPr lang="en-GB" sz="3600" dirty="0"/>
              <a:t>3) “Do you want some?”</a:t>
            </a:r>
          </a:p>
          <a:p>
            <a:pPr lvl="0">
              <a:buNone/>
            </a:pPr>
            <a:endParaRPr lang="en-GB" sz="3600" dirty="0"/>
          </a:p>
          <a:p>
            <a:pPr lvl="0">
              <a:buNone/>
            </a:pPr>
            <a:r>
              <a:rPr lang="en-GB" sz="3600" dirty="0"/>
              <a:t>       ʤu: w</a:t>
            </a:r>
            <a:r>
              <a:rPr lang="el-GR" sz="3600" dirty="0"/>
              <a:t>ᴧ</a:t>
            </a:r>
            <a:r>
              <a:rPr lang="en-GB" sz="3600" dirty="0"/>
              <a:t>nt s</a:t>
            </a:r>
            <a:r>
              <a:rPr lang="el-GR" sz="3600" dirty="0"/>
              <a:t>ᴧ</a:t>
            </a:r>
            <a:r>
              <a:rPr lang="en-GB" sz="3600" dirty="0"/>
              <a:t>m</a:t>
            </a:r>
          </a:p>
          <a:p>
            <a:pPr>
              <a:buNone/>
            </a:pPr>
            <a:endParaRPr lang="en-GB" dirty="0"/>
          </a:p>
        </p:txBody>
      </p:sp>
      <p:pic>
        <p:nvPicPr>
          <p:cNvPr id="40962" name="Picture 2" descr="http://teflbootcamp.com/Pronun1.jpg"/>
          <p:cNvPicPr>
            <a:picLocks noChangeAspect="1" noChangeArrowheads="1"/>
          </p:cNvPicPr>
          <p:nvPr/>
        </p:nvPicPr>
        <p:blipFill>
          <a:blip r:embed="rId3" cstate="print"/>
          <a:srcRect/>
          <a:stretch>
            <a:fillRect/>
          </a:stretch>
        </p:blipFill>
        <p:spPr bwMode="auto">
          <a:xfrm>
            <a:off x="5004048" y="3861048"/>
            <a:ext cx="3810000" cy="2543175"/>
          </a:xfrm>
          <a:prstGeom prst="rect">
            <a:avLst/>
          </a:prstGeom>
          <a:noFill/>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Pronunciation Secrets</a:t>
            </a:r>
          </a:p>
        </p:txBody>
      </p:sp>
      <p:sp>
        <p:nvSpPr>
          <p:cNvPr id="3" name="Content Placeholder 2"/>
          <p:cNvSpPr>
            <a:spLocks noGrp="1"/>
          </p:cNvSpPr>
          <p:nvPr>
            <p:ph idx="1"/>
          </p:nvPr>
        </p:nvSpPr>
        <p:spPr/>
        <p:txBody>
          <a:bodyPr/>
          <a:lstStyle/>
          <a:p>
            <a:pPr marL="365760" lvl="1" indent="-256032">
              <a:buClr>
                <a:schemeClr val="accent3"/>
              </a:buClr>
            </a:pPr>
            <a:r>
              <a:rPr lang="en-GB" sz="3600" dirty="0">
                <a:solidFill>
                  <a:srgbClr val="FF672B"/>
                </a:solidFill>
              </a:rPr>
              <a:t>Look at handout on pronunciation practice, in pairs mark up using the phonetic alphabet any anomalies in natural pronunciation that your students should know about</a:t>
            </a:r>
            <a:r>
              <a:rPr lang="en-GB" sz="3600" dirty="0">
                <a:solidFill>
                  <a:schemeClr val="accent2">
                    <a:lumMod val="75000"/>
                  </a:schemeClr>
                </a:solidFill>
              </a:rPr>
              <a:t> </a:t>
            </a:r>
          </a:p>
          <a:p>
            <a:pPr marL="630936" lvl="2" indent="-256032">
              <a:buClr>
                <a:schemeClr val="accent3"/>
              </a:buClr>
            </a:pPr>
            <a:r>
              <a:rPr lang="en-GB" sz="3400" dirty="0">
                <a:solidFill>
                  <a:schemeClr val="accent3">
                    <a:lumMod val="75000"/>
                  </a:schemeClr>
                </a:solidFill>
              </a:rPr>
              <a:t>Do first 2 together</a:t>
            </a:r>
          </a:p>
          <a:p>
            <a:pPr marL="630936" lvl="2" indent="-256032">
              <a:buClr>
                <a:schemeClr val="accent3"/>
              </a:buClr>
            </a:pPr>
            <a:r>
              <a:rPr lang="en-GB" sz="3400" dirty="0">
                <a:solidFill>
                  <a:schemeClr val="accent3">
                    <a:lumMod val="75000"/>
                  </a:schemeClr>
                </a:solidFill>
              </a:rPr>
              <a:t>Check together</a:t>
            </a:r>
            <a:endParaRPr lang="en-GB" dirty="0">
              <a:solidFill>
                <a:schemeClr val="accent3">
                  <a:lumMod val="75000"/>
                </a:schemeClr>
              </a:solidFill>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Pronunciation: Stress</a:t>
            </a:r>
          </a:p>
        </p:txBody>
      </p:sp>
      <p:sp>
        <p:nvSpPr>
          <p:cNvPr id="3" name="Content Placeholder 2"/>
          <p:cNvSpPr>
            <a:spLocks noGrp="1"/>
          </p:cNvSpPr>
          <p:nvPr>
            <p:ph idx="1"/>
          </p:nvPr>
        </p:nvSpPr>
        <p:spPr/>
        <p:txBody>
          <a:bodyPr/>
          <a:lstStyle/>
          <a:p>
            <a:r>
              <a:rPr lang="en-GB" dirty="0"/>
              <a:t>Word stress can affect meaning</a:t>
            </a:r>
          </a:p>
          <a:p>
            <a:pPr lvl="1"/>
            <a:r>
              <a:rPr lang="en-GB" dirty="0"/>
              <a:t>Pres</a:t>
            </a:r>
            <a:r>
              <a:rPr lang="en-GB" b="1" dirty="0"/>
              <a:t>ent</a:t>
            </a:r>
            <a:r>
              <a:rPr lang="en-GB" dirty="0"/>
              <a:t>, </a:t>
            </a:r>
            <a:r>
              <a:rPr lang="en-GB" b="1" dirty="0"/>
              <a:t>pre</a:t>
            </a:r>
            <a:r>
              <a:rPr lang="en-GB" dirty="0"/>
              <a:t>sent</a:t>
            </a:r>
          </a:p>
          <a:p>
            <a:pPr lvl="1"/>
            <a:r>
              <a:rPr lang="en-GB" dirty="0"/>
              <a:t>Per</a:t>
            </a:r>
            <a:r>
              <a:rPr lang="en-GB" b="1" dirty="0"/>
              <a:t>mit</a:t>
            </a:r>
            <a:r>
              <a:rPr lang="en-GB" dirty="0"/>
              <a:t>, </a:t>
            </a:r>
            <a:r>
              <a:rPr lang="en-GB" b="1" dirty="0"/>
              <a:t>per</a:t>
            </a:r>
            <a:r>
              <a:rPr lang="en-GB" dirty="0"/>
              <a:t>mit</a:t>
            </a:r>
          </a:p>
          <a:p>
            <a:pPr lvl="1"/>
            <a:r>
              <a:rPr lang="en-GB" dirty="0"/>
              <a:t>Con</a:t>
            </a:r>
            <a:r>
              <a:rPr lang="en-GB" b="1" dirty="0"/>
              <a:t>vict</a:t>
            </a:r>
            <a:r>
              <a:rPr lang="en-GB" dirty="0"/>
              <a:t>, </a:t>
            </a:r>
            <a:r>
              <a:rPr lang="en-GB" b="1" dirty="0"/>
              <a:t>con</a:t>
            </a:r>
            <a:r>
              <a:rPr lang="en-GB" dirty="0"/>
              <a:t>vict</a:t>
            </a:r>
          </a:p>
          <a:p>
            <a:pPr lvl="1"/>
            <a:endParaRPr lang="en-GB" dirty="0"/>
          </a:p>
          <a:p>
            <a:r>
              <a:rPr lang="en-GB" dirty="0"/>
              <a:t>Sentence stress can affect meaning</a:t>
            </a:r>
          </a:p>
          <a:p>
            <a:pPr lvl="1"/>
            <a:r>
              <a:rPr lang="en-GB" dirty="0"/>
              <a:t>Did you </a:t>
            </a:r>
            <a:r>
              <a:rPr lang="en-GB" b="1" dirty="0"/>
              <a:t>go out </a:t>
            </a:r>
            <a:r>
              <a:rPr lang="en-GB" dirty="0"/>
              <a:t>with her?</a:t>
            </a:r>
          </a:p>
          <a:p>
            <a:pPr lvl="1"/>
            <a:r>
              <a:rPr lang="en-GB" dirty="0"/>
              <a:t>Did you go out with </a:t>
            </a:r>
            <a:r>
              <a:rPr lang="en-GB" b="1" dirty="0"/>
              <a:t>her</a:t>
            </a:r>
            <a:r>
              <a:rPr lang="en-GB" dirty="0"/>
              <a:t>?</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Stress</a:t>
            </a:r>
          </a:p>
        </p:txBody>
      </p:sp>
      <p:sp>
        <p:nvSpPr>
          <p:cNvPr id="3" name="Content Placeholder 2"/>
          <p:cNvSpPr>
            <a:spLocks noGrp="1"/>
          </p:cNvSpPr>
          <p:nvPr>
            <p:ph idx="1"/>
          </p:nvPr>
        </p:nvSpPr>
        <p:spPr/>
        <p:txBody>
          <a:bodyPr/>
          <a:lstStyle/>
          <a:p>
            <a:pPr>
              <a:buNone/>
            </a:pPr>
            <a:r>
              <a:rPr lang="en-GB" dirty="0"/>
              <a:t>1) Mark word stress on handout</a:t>
            </a:r>
          </a:p>
          <a:p>
            <a:pPr>
              <a:buNone/>
            </a:pPr>
            <a:endParaRPr lang="en-GB" dirty="0"/>
          </a:p>
          <a:p>
            <a:pPr>
              <a:buNone/>
            </a:pPr>
            <a:endParaRPr lang="en-GB" dirty="0"/>
          </a:p>
          <a:p>
            <a:pPr>
              <a:buNone/>
            </a:pPr>
            <a:endParaRPr lang="en-GB" dirty="0"/>
          </a:p>
          <a:p>
            <a:pPr>
              <a:buNone/>
            </a:pPr>
            <a:r>
              <a:rPr lang="en-GB" dirty="0"/>
              <a:t>2) Think about how the meaning is affected by the sentence stress in the example</a:t>
            </a:r>
          </a:p>
          <a:p>
            <a:pPr>
              <a:buNone/>
            </a:pPr>
            <a:endParaRPr lang="en-GB" dirty="0"/>
          </a:p>
        </p:txBody>
      </p:sp>
      <p:pic>
        <p:nvPicPr>
          <p:cNvPr id="4098" name="Picture 2" descr="http://tx.english-ch.com/teacher/albert/stress1.jpg"/>
          <p:cNvPicPr>
            <a:picLocks noChangeAspect="1" noChangeArrowheads="1"/>
          </p:cNvPicPr>
          <p:nvPr/>
        </p:nvPicPr>
        <p:blipFill>
          <a:blip r:embed="rId3" cstate="print"/>
          <a:srcRect/>
          <a:stretch>
            <a:fillRect/>
          </a:stretch>
        </p:blipFill>
        <p:spPr bwMode="auto">
          <a:xfrm>
            <a:off x="5796136" y="1074280"/>
            <a:ext cx="3048000" cy="2286001"/>
          </a:xfrm>
          <a:prstGeom prst="rect">
            <a:avLst/>
          </a:prstGeom>
          <a:noFill/>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48680"/>
            <a:ext cx="8229600" cy="1661120"/>
          </a:xfrm>
        </p:spPr>
        <p:txBody>
          <a:bodyPr/>
          <a:lstStyle/>
          <a:p>
            <a:r>
              <a:rPr lang="en-GB" dirty="0"/>
              <a:t>Finally, it’s lunchtime</a:t>
            </a:r>
          </a:p>
        </p:txBody>
      </p:sp>
      <p:sp>
        <p:nvSpPr>
          <p:cNvPr id="3" name="Content Placeholder 2"/>
          <p:cNvSpPr>
            <a:spLocks noGrp="1"/>
          </p:cNvSpPr>
          <p:nvPr>
            <p:ph idx="1"/>
          </p:nvPr>
        </p:nvSpPr>
        <p:spPr/>
        <p:txBody>
          <a:bodyPr>
            <a:normAutofit/>
          </a:bodyPr>
          <a:lstStyle/>
          <a:p>
            <a:r>
              <a:rPr lang="en-GB" dirty="0"/>
              <a:t>You’ve earned it!</a:t>
            </a:r>
          </a:p>
          <a:p>
            <a:endParaRPr lang="en-GB" dirty="0"/>
          </a:p>
          <a:p>
            <a:r>
              <a:rPr lang="en-GB" dirty="0">
                <a:solidFill>
                  <a:schemeClr val="accent3">
                    <a:lumMod val="75000"/>
                  </a:schemeClr>
                </a:solidFill>
              </a:rPr>
              <a:t>Be back by 2.15 p.m.</a:t>
            </a:r>
          </a:p>
          <a:p>
            <a:pPr>
              <a:buNone/>
            </a:pPr>
            <a:r>
              <a:rPr lang="en-GB" dirty="0">
                <a:solidFill>
                  <a:schemeClr val="accent3">
                    <a:lumMod val="75000"/>
                  </a:schemeClr>
                </a:solidFill>
              </a:rPr>
              <a:t>    on the dot</a:t>
            </a:r>
          </a:p>
          <a:p>
            <a:pPr>
              <a:buNone/>
            </a:pPr>
            <a:endParaRPr lang="en-GB" dirty="0"/>
          </a:p>
          <a:p>
            <a:pPr>
              <a:buNone/>
            </a:pPr>
            <a:endParaRPr lang="en-GB" dirty="0">
              <a:sym typeface="Wingdings" pitchFamily="2" charset="2"/>
            </a:endParaRPr>
          </a:p>
          <a:p>
            <a:pPr>
              <a:buNone/>
            </a:pPr>
            <a:endParaRPr lang="en-GB" dirty="0"/>
          </a:p>
        </p:txBody>
      </p:sp>
      <p:pic>
        <p:nvPicPr>
          <p:cNvPr id="7172" name="Picture 4" descr="http://cincinnatiredlegs.files.wordpress.com/2012/05/sandwich.jpg"/>
          <p:cNvPicPr>
            <a:picLocks noChangeAspect="1" noChangeArrowheads="1"/>
          </p:cNvPicPr>
          <p:nvPr/>
        </p:nvPicPr>
        <p:blipFill>
          <a:blip r:embed="rId3" cstate="print"/>
          <a:srcRect/>
          <a:stretch>
            <a:fillRect/>
          </a:stretch>
        </p:blipFill>
        <p:spPr bwMode="auto">
          <a:xfrm>
            <a:off x="4716016" y="3501008"/>
            <a:ext cx="3810000" cy="2533651"/>
          </a:xfrm>
          <a:prstGeom prst="rect">
            <a:avLst/>
          </a:prstGeom>
          <a:noFill/>
        </p:spPr>
      </p:pic>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Online course</a:t>
            </a:r>
          </a:p>
        </p:txBody>
      </p:sp>
      <p:sp>
        <p:nvSpPr>
          <p:cNvPr id="3" name="Content Placeholder 2"/>
          <p:cNvSpPr>
            <a:spLocks noGrp="1"/>
          </p:cNvSpPr>
          <p:nvPr>
            <p:ph idx="1"/>
          </p:nvPr>
        </p:nvSpPr>
        <p:spPr/>
        <p:txBody>
          <a:bodyPr/>
          <a:lstStyle/>
          <a:p>
            <a:r>
              <a:rPr lang="en-GB" dirty="0"/>
              <a:t>Weekend Course Feedback + Online Course</a:t>
            </a:r>
          </a:p>
        </p:txBody>
      </p:sp>
    </p:spTree>
    <p:extLst>
      <p:ext uri="{BB962C8B-B14F-4D97-AF65-F5344CB8AC3E}">
        <p14:creationId xmlns:p14="http://schemas.microsoft.com/office/powerpoint/2010/main" val="250768674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9938" y="479792"/>
            <a:ext cx="7886700" cy="1325563"/>
          </a:xfrm>
        </p:spPr>
        <p:txBody>
          <a:bodyPr>
            <a:normAutofit/>
          </a:bodyPr>
          <a:lstStyle/>
          <a:p>
            <a:r>
              <a:rPr lang="en-GB" dirty="0"/>
              <a:t>Functions (Some examples from 30+)</a:t>
            </a:r>
          </a:p>
        </p:txBody>
      </p:sp>
      <p:sp>
        <p:nvSpPr>
          <p:cNvPr id="3" name="Content Placeholder 2"/>
          <p:cNvSpPr>
            <a:spLocks noGrp="1"/>
          </p:cNvSpPr>
          <p:nvPr>
            <p:ph idx="1"/>
          </p:nvPr>
        </p:nvSpPr>
        <p:spPr/>
        <p:txBody>
          <a:bodyPr/>
          <a:lstStyle/>
          <a:p>
            <a:r>
              <a:rPr lang="en-GB" dirty="0"/>
              <a:t>Asking for help</a:t>
            </a:r>
          </a:p>
          <a:p>
            <a:r>
              <a:rPr lang="en-GB" dirty="0"/>
              <a:t>Complaining</a:t>
            </a:r>
          </a:p>
          <a:p>
            <a:r>
              <a:rPr lang="en-GB" dirty="0"/>
              <a:t>Disagreeing</a:t>
            </a:r>
          </a:p>
          <a:p>
            <a:r>
              <a:rPr lang="en-GB" dirty="0"/>
              <a:t>Giving directions</a:t>
            </a:r>
          </a:p>
          <a:p>
            <a:r>
              <a:rPr lang="en-GB" dirty="0"/>
              <a:t>Giving advice</a:t>
            </a:r>
          </a:p>
          <a:p>
            <a:r>
              <a:rPr lang="en-GB" dirty="0"/>
              <a:t>Guessing</a:t>
            </a:r>
          </a:p>
          <a:p>
            <a:r>
              <a:rPr lang="en-GB" dirty="0"/>
              <a:t>Refusing politely</a:t>
            </a:r>
          </a:p>
          <a:p>
            <a:r>
              <a:rPr lang="en-GB" dirty="0"/>
              <a:t>Making suggestions</a:t>
            </a:r>
          </a:p>
          <a:p>
            <a:r>
              <a:rPr lang="en-GB" dirty="0"/>
              <a:t>Inviting</a:t>
            </a:r>
          </a:p>
        </p:txBody>
      </p:sp>
    </p:spTree>
    <p:extLst>
      <p:ext uri="{BB962C8B-B14F-4D97-AF65-F5344CB8AC3E}">
        <p14:creationId xmlns:p14="http://schemas.microsoft.com/office/powerpoint/2010/main" val="232458020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Functions</a:t>
            </a:r>
          </a:p>
        </p:txBody>
      </p:sp>
      <p:sp>
        <p:nvSpPr>
          <p:cNvPr id="3" name="Content Placeholder 2"/>
          <p:cNvSpPr>
            <a:spLocks noGrp="1"/>
          </p:cNvSpPr>
          <p:nvPr>
            <p:ph idx="1"/>
          </p:nvPr>
        </p:nvSpPr>
        <p:spPr/>
        <p:txBody>
          <a:bodyPr/>
          <a:lstStyle/>
          <a:p>
            <a:r>
              <a:rPr lang="en-GB" dirty="0"/>
              <a:t>Which set phrases do we use to give friendly advice?</a:t>
            </a:r>
          </a:p>
        </p:txBody>
      </p:sp>
    </p:spTree>
    <p:extLst>
      <p:ext uri="{BB962C8B-B14F-4D97-AF65-F5344CB8AC3E}">
        <p14:creationId xmlns:p14="http://schemas.microsoft.com/office/powerpoint/2010/main" val="8350099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E.g. Giving Advice</a:t>
            </a:r>
          </a:p>
        </p:txBody>
      </p:sp>
      <p:sp>
        <p:nvSpPr>
          <p:cNvPr id="3" name="Content Placeholder 2"/>
          <p:cNvSpPr>
            <a:spLocks noGrp="1"/>
          </p:cNvSpPr>
          <p:nvPr>
            <p:ph idx="1"/>
          </p:nvPr>
        </p:nvSpPr>
        <p:spPr/>
        <p:txBody>
          <a:bodyPr/>
          <a:lstStyle/>
          <a:p>
            <a:endParaRPr lang="en-GB" dirty="0"/>
          </a:p>
          <a:p>
            <a:r>
              <a:rPr lang="en-GB" dirty="0"/>
              <a:t>I think you should . . </a:t>
            </a:r>
          </a:p>
          <a:p>
            <a:r>
              <a:rPr lang="en-GB" dirty="0"/>
              <a:t>Why don’t you . . . ?</a:t>
            </a:r>
          </a:p>
          <a:p>
            <a:r>
              <a:rPr lang="en-GB" dirty="0"/>
              <a:t>If I were you, I would . . .</a:t>
            </a:r>
          </a:p>
          <a:p>
            <a:r>
              <a:rPr lang="en-GB" dirty="0"/>
              <a:t>You’d better . . .</a:t>
            </a:r>
          </a:p>
          <a:p>
            <a:r>
              <a:rPr lang="en-GB" dirty="0"/>
              <a:t>Wouldn’t it be better if. . .?</a:t>
            </a:r>
          </a:p>
          <a:p>
            <a:r>
              <a:rPr lang="en-GB" dirty="0"/>
              <a:t>What if you. . .? </a:t>
            </a:r>
          </a:p>
          <a:p>
            <a:r>
              <a:rPr lang="en-GB" dirty="0"/>
              <a:t>You could (try) ...</a:t>
            </a:r>
          </a:p>
        </p:txBody>
      </p:sp>
    </p:spTree>
    <p:extLst>
      <p:ext uri="{BB962C8B-B14F-4D97-AF65-F5344CB8AC3E}">
        <p14:creationId xmlns:p14="http://schemas.microsoft.com/office/powerpoint/2010/main" val="8303485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1445096"/>
          </a:xfrm>
        </p:spPr>
        <p:txBody>
          <a:bodyPr/>
          <a:lstStyle/>
          <a:p>
            <a:r>
              <a:rPr lang="en-GB" dirty="0"/>
              <a:t>Why do Warmers?</a:t>
            </a:r>
          </a:p>
        </p:txBody>
      </p:sp>
      <p:sp>
        <p:nvSpPr>
          <p:cNvPr id="3" name="Content Placeholder 2"/>
          <p:cNvSpPr>
            <a:spLocks noGrp="1"/>
          </p:cNvSpPr>
          <p:nvPr>
            <p:ph idx="1"/>
          </p:nvPr>
        </p:nvSpPr>
        <p:spPr>
          <a:xfrm>
            <a:off x="457200" y="1988840"/>
            <a:ext cx="8229600" cy="4585696"/>
          </a:xfrm>
        </p:spPr>
        <p:txBody>
          <a:bodyPr>
            <a:normAutofit/>
          </a:bodyPr>
          <a:lstStyle/>
          <a:p>
            <a:r>
              <a:rPr lang="en-GB" dirty="0"/>
              <a:t>Avoids students getting bored while teacher waits for latecomers</a:t>
            </a:r>
          </a:p>
          <a:p>
            <a:r>
              <a:rPr lang="en-GB" dirty="0"/>
              <a:t>Avoids disruption / bad behaviour due to boredom</a:t>
            </a:r>
          </a:p>
          <a:p>
            <a:r>
              <a:rPr lang="en-GB" dirty="0"/>
              <a:t>Allows teacher to deal with individual student questions or problems while rest of group is occupied</a:t>
            </a:r>
          </a:p>
          <a:p>
            <a:r>
              <a:rPr lang="en-GB" dirty="0"/>
              <a:t>Takes advantage of every minute</a:t>
            </a:r>
          </a:p>
          <a:p>
            <a:r>
              <a:rPr lang="en-GB" dirty="0"/>
              <a:t>Set the mood / topic of the class</a:t>
            </a:r>
          </a:p>
          <a:p>
            <a:r>
              <a:rPr lang="en-GB" dirty="0"/>
              <a:t>Can revise / introduce a topic</a:t>
            </a:r>
          </a:p>
          <a:p>
            <a:endParaRPr lang="en-GB" dirty="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Functions / Grammar in Context</a:t>
            </a:r>
          </a:p>
        </p:txBody>
      </p:sp>
      <p:sp>
        <p:nvSpPr>
          <p:cNvPr id="3" name="Content Placeholder 2"/>
          <p:cNvSpPr>
            <a:spLocks noGrp="1"/>
          </p:cNvSpPr>
          <p:nvPr>
            <p:ph idx="1"/>
          </p:nvPr>
        </p:nvSpPr>
        <p:spPr/>
        <p:txBody>
          <a:bodyPr/>
          <a:lstStyle/>
          <a:p>
            <a:pPr>
              <a:buNone/>
            </a:pPr>
            <a:r>
              <a:rPr lang="en-GB" b="1" dirty="0">
                <a:solidFill>
                  <a:schemeClr val="accent3">
                    <a:lumMod val="75000"/>
                  </a:schemeClr>
                </a:solidFill>
              </a:rPr>
              <a:t>Example Lesson:</a:t>
            </a:r>
          </a:p>
          <a:p>
            <a:pPr>
              <a:buNone/>
            </a:pPr>
            <a:endParaRPr lang="en-GB" dirty="0"/>
          </a:p>
          <a:p>
            <a:pPr>
              <a:buNone/>
            </a:pPr>
            <a:r>
              <a:rPr lang="en-GB" b="1" dirty="0">
                <a:solidFill>
                  <a:schemeClr val="accent3">
                    <a:lumMod val="75000"/>
                  </a:schemeClr>
                </a:solidFill>
              </a:rPr>
              <a:t>Aim</a:t>
            </a:r>
            <a:r>
              <a:rPr lang="en-GB" dirty="0"/>
              <a:t>: 	To teach “should + infinitive without 		to” for giving advice</a:t>
            </a:r>
          </a:p>
          <a:p>
            <a:pPr>
              <a:buNone/>
            </a:pPr>
            <a:r>
              <a:rPr lang="en-GB" b="1" dirty="0">
                <a:solidFill>
                  <a:schemeClr val="accent3">
                    <a:lumMod val="75000"/>
                  </a:schemeClr>
                </a:solidFill>
              </a:rPr>
              <a:t>Context</a:t>
            </a:r>
            <a:r>
              <a:rPr lang="en-GB" dirty="0"/>
              <a:t>: 	Job interviews</a:t>
            </a:r>
          </a:p>
        </p:txBody>
      </p:sp>
    </p:spTree>
    <p:extLst>
      <p:ext uri="{BB962C8B-B14F-4D97-AF65-F5344CB8AC3E}">
        <p14:creationId xmlns:p14="http://schemas.microsoft.com/office/powerpoint/2010/main" val="427615340"/>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Functions / Grammar in Context</a:t>
            </a:r>
          </a:p>
        </p:txBody>
      </p:sp>
      <p:sp>
        <p:nvSpPr>
          <p:cNvPr id="3" name="Content Placeholder 2"/>
          <p:cNvSpPr>
            <a:spLocks noGrp="1"/>
          </p:cNvSpPr>
          <p:nvPr>
            <p:ph idx="1"/>
          </p:nvPr>
        </p:nvSpPr>
        <p:spPr/>
        <p:txBody>
          <a:bodyPr/>
          <a:lstStyle/>
          <a:p>
            <a:pPr>
              <a:buNone/>
            </a:pPr>
            <a:r>
              <a:rPr lang="en-GB" b="1" dirty="0">
                <a:solidFill>
                  <a:schemeClr val="accent3">
                    <a:lumMod val="75000"/>
                  </a:schemeClr>
                </a:solidFill>
              </a:rPr>
              <a:t>Example Lesson:</a:t>
            </a:r>
          </a:p>
          <a:p>
            <a:pPr>
              <a:buNone/>
            </a:pPr>
            <a:endParaRPr lang="en-GB" dirty="0"/>
          </a:p>
          <a:p>
            <a:pPr>
              <a:buNone/>
            </a:pPr>
            <a:r>
              <a:rPr lang="en-GB" b="1" dirty="0">
                <a:solidFill>
                  <a:schemeClr val="accent3">
                    <a:lumMod val="75000"/>
                  </a:schemeClr>
                </a:solidFill>
              </a:rPr>
              <a:t>Warmer</a:t>
            </a:r>
            <a:r>
              <a:rPr lang="en-GB" dirty="0"/>
              <a:t>: Give each other tips on:</a:t>
            </a:r>
          </a:p>
          <a:p>
            <a:pPr>
              <a:buNone/>
            </a:pPr>
            <a:endParaRPr lang="en-GB" dirty="0"/>
          </a:p>
          <a:p>
            <a:pPr marL="624078" indent="-514350">
              <a:buAutoNum type="arabicParenR"/>
            </a:pPr>
            <a:r>
              <a:rPr lang="en-GB" dirty="0"/>
              <a:t>How to find a TEFL job</a:t>
            </a:r>
          </a:p>
          <a:p>
            <a:pPr marL="624078" indent="-514350">
              <a:buAutoNum type="arabicParenR"/>
            </a:pPr>
            <a:r>
              <a:rPr lang="en-GB" dirty="0"/>
              <a:t>How to write a good CV</a:t>
            </a:r>
          </a:p>
          <a:p>
            <a:pPr marL="624078" indent="-514350">
              <a:buAutoNum type="arabicParenR"/>
            </a:pPr>
            <a:endParaRPr lang="en-GB" dirty="0"/>
          </a:p>
          <a:p>
            <a:pPr marL="109728" indent="0">
              <a:buNone/>
            </a:pPr>
            <a:r>
              <a:rPr lang="en-GB" b="1" dirty="0">
                <a:solidFill>
                  <a:schemeClr val="accent3">
                    <a:lumMod val="75000"/>
                  </a:schemeClr>
                </a:solidFill>
              </a:rPr>
              <a:t>5 minutes in pairs</a:t>
            </a:r>
          </a:p>
        </p:txBody>
      </p:sp>
    </p:spTree>
    <p:extLst>
      <p:ext uri="{BB962C8B-B14F-4D97-AF65-F5344CB8AC3E}">
        <p14:creationId xmlns:p14="http://schemas.microsoft.com/office/powerpoint/2010/main" val="2591105980"/>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Grammar in Context</a:t>
            </a:r>
          </a:p>
        </p:txBody>
      </p:sp>
      <p:sp>
        <p:nvSpPr>
          <p:cNvPr id="3" name="Content Placeholder 2"/>
          <p:cNvSpPr>
            <a:spLocks noGrp="1"/>
          </p:cNvSpPr>
          <p:nvPr>
            <p:ph idx="1"/>
          </p:nvPr>
        </p:nvSpPr>
        <p:spPr/>
        <p:txBody>
          <a:bodyPr/>
          <a:lstStyle/>
          <a:p>
            <a:pPr>
              <a:buNone/>
            </a:pPr>
            <a:r>
              <a:rPr lang="en-GB" b="1" dirty="0">
                <a:solidFill>
                  <a:schemeClr val="accent3">
                    <a:lumMod val="75000"/>
                  </a:schemeClr>
                </a:solidFill>
              </a:rPr>
              <a:t>Example Lesson:</a:t>
            </a:r>
          </a:p>
          <a:p>
            <a:pPr>
              <a:buNone/>
            </a:pPr>
            <a:endParaRPr lang="en-GB" dirty="0"/>
          </a:p>
          <a:p>
            <a:pPr>
              <a:buNone/>
            </a:pPr>
            <a:r>
              <a:rPr lang="en-GB" b="1" dirty="0">
                <a:solidFill>
                  <a:schemeClr val="accent3">
                    <a:lumMod val="75000"/>
                  </a:schemeClr>
                </a:solidFill>
              </a:rPr>
              <a:t>Elicit target language</a:t>
            </a:r>
            <a:r>
              <a:rPr lang="en-GB" dirty="0"/>
              <a:t>: </a:t>
            </a:r>
          </a:p>
          <a:p>
            <a:pPr>
              <a:buNone/>
            </a:pPr>
            <a:r>
              <a:rPr lang="en-GB" dirty="0"/>
              <a:t>Here’s your friend and </a:t>
            </a:r>
          </a:p>
          <a:p>
            <a:pPr>
              <a:buNone/>
            </a:pPr>
            <a:r>
              <a:rPr lang="en-GB" dirty="0"/>
              <a:t>he has a job interview </a:t>
            </a:r>
          </a:p>
          <a:p>
            <a:pPr>
              <a:buNone/>
            </a:pPr>
            <a:r>
              <a:rPr lang="en-GB" dirty="0"/>
              <a:t>tomorrow and he is </a:t>
            </a:r>
          </a:p>
          <a:p>
            <a:pPr>
              <a:buNone/>
            </a:pPr>
            <a:r>
              <a:rPr lang="en-GB" dirty="0"/>
              <a:t>asking you for advice. </a:t>
            </a:r>
          </a:p>
          <a:p>
            <a:pPr>
              <a:buNone/>
            </a:pPr>
            <a:r>
              <a:rPr lang="en-GB" dirty="0"/>
              <a:t>What would you say to him?</a:t>
            </a:r>
          </a:p>
        </p:txBody>
      </p:sp>
      <p:pic>
        <p:nvPicPr>
          <p:cNvPr id="90114" name="Picture 2" descr="http://sphotos-d.ak.fbcdn.net/hphotos-ak-prn1/19747_1334185390078_3617921_n.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220072" y="1628800"/>
            <a:ext cx="3666753" cy="4889005"/>
          </a:xfrm>
          <a:prstGeom prst="rect">
            <a:avLst/>
          </a:prstGeom>
          <a:noFill/>
        </p:spPr>
      </p:pic>
    </p:spTree>
    <p:extLst>
      <p:ext uri="{BB962C8B-B14F-4D97-AF65-F5344CB8AC3E}">
        <p14:creationId xmlns:p14="http://schemas.microsoft.com/office/powerpoint/2010/main" val="157906932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Functions / Grammar in Context</a:t>
            </a:r>
          </a:p>
        </p:txBody>
      </p:sp>
      <p:sp>
        <p:nvSpPr>
          <p:cNvPr id="3" name="Content Placeholder 2"/>
          <p:cNvSpPr>
            <a:spLocks noGrp="1"/>
          </p:cNvSpPr>
          <p:nvPr>
            <p:ph idx="1"/>
          </p:nvPr>
        </p:nvSpPr>
        <p:spPr/>
        <p:txBody>
          <a:bodyPr/>
          <a:lstStyle/>
          <a:p>
            <a:pPr>
              <a:buNone/>
            </a:pPr>
            <a:r>
              <a:rPr lang="en-GB" b="1" dirty="0"/>
              <a:t>Meaning</a:t>
            </a:r>
            <a:r>
              <a:rPr lang="en-GB" dirty="0"/>
              <a:t>: Giving friendly advice</a:t>
            </a:r>
          </a:p>
          <a:p>
            <a:pPr>
              <a:buNone/>
            </a:pPr>
            <a:endParaRPr lang="en-GB" dirty="0"/>
          </a:p>
          <a:p>
            <a:pPr>
              <a:buNone/>
            </a:pPr>
            <a:r>
              <a:rPr lang="en-GB" b="1" dirty="0"/>
              <a:t>Form</a:t>
            </a:r>
            <a:r>
              <a:rPr lang="en-GB" dirty="0"/>
              <a:t>:</a:t>
            </a:r>
          </a:p>
          <a:p>
            <a:pPr>
              <a:buNone/>
            </a:pPr>
            <a:r>
              <a:rPr lang="en-GB" dirty="0"/>
              <a:t>		</a:t>
            </a:r>
            <a:r>
              <a:rPr lang="en-GB" dirty="0">
                <a:solidFill>
                  <a:schemeClr val="accent3">
                    <a:lumMod val="75000"/>
                  </a:schemeClr>
                </a:solidFill>
              </a:rPr>
              <a:t>     Subject +should +    inf. </a:t>
            </a:r>
            <a:r>
              <a:rPr lang="en-GB" strike="sngStrike" dirty="0">
                <a:solidFill>
                  <a:schemeClr val="accent3">
                    <a:lumMod val="75000"/>
                  </a:schemeClr>
                </a:solidFill>
              </a:rPr>
              <a:t>to	</a:t>
            </a:r>
            <a:r>
              <a:rPr lang="en-GB" dirty="0">
                <a:solidFill>
                  <a:schemeClr val="accent3">
                    <a:lumMod val="75000"/>
                  </a:schemeClr>
                </a:solidFill>
              </a:rPr>
              <a:t>	</a:t>
            </a:r>
            <a:endParaRPr lang="en-GB" strike="sngStrike" dirty="0">
              <a:solidFill>
                <a:schemeClr val="accent3">
                  <a:lumMod val="75000"/>
                </a:schemeClr>
              </a:solidFill>
            </a:endParaRPr>
          </a:p>
          <a:p>
            <a:pPr>
              <a:buNone/>
            </a:pPr>
            <a:r>
              <a:rPr lang="en-GB" dirty="0"/>
              <a:t> 			He 	should 	wear 		a suit</a:t>
            </a:r>
          </a:p>
          <a:p>
            <a:pPr>
              <a:buNone/>
            </a:pPr>
            <a:endParaRPr lang="en-GB" b="1" dirty="0"/>
          </a:p>
          <a:p>
            <a:pPr>
              <a:buNone/>
            </a:pPr>
            <a:r>
              <a:rPr lang="en-GB" b="1" dirty="0"/>
              <a:t>Pronunciation: “</a:t>
            </a:r>
            <a:r>
              <a:rPr lang="en-GB" dirty="0"/>
              <a:t>should” = 	</a:t>
            </a:r>
            <a:r>
              <a:rPr lang="en-GB" b="1" dirty="0">
                <a:solidFill>
                  <a:schemeClr val="accent2">
                    <a:lumMod val="75000"/>
                  </a:schemeClr>
                </a:solidFill>
              </a:rPr>
              <a:t> ʃʊd</a:t>
            </a:r>
          </a:p>
          <a:p>
            <a:pPr>
              <a:buNone/>
            </a:pPr>
            <a:r>
              <a:rPr lang="en-GB" dirty="0"/>
              <a:t>							“l” silent</a:t>
            </a:r>
          </a:p>
        </p:txBody>
      </p:sp>
    </p:spTree>
    <p:extLst>
      <p:ext uri="{BB962C8B-B14F-4D97-AF65-F5344CB8AC3E}">
        <p14:creationId xmlns:p14="http://schemas.microsoft.com/office/powerpoint/2010/main" val="53759105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CVs</a:t>
            </a:r>
          </a:p>
        </p:txBody>
      </p:sp>
      <p:sp>
        <p:nvSpPr>
          <p:cNvPr id="3" name="Content Placeholder 2"/>
          <p:cNvSpPr>
            <a:spLocks noGrp="1"/>
          </p:cNvSpPr>
          <p:nvPr>
            <p:ph idx="1"/>
          </p:nvPr>
        </p:nvSpPr>
        <p:spPr/>
        <p:txBody>
          <a:bodyPr/>
          <a:lstStyle/>
          <a:p>
            <a:r>
              <a:rPr lang="en-GB" dirty="0"/>
              <a:t>Brainstorm dos and don’ts of good CVs</a:t>
            </a:r>
          </a:p>
          <a:p>
            <a:r>
              <a:rPr lang="en-GB" dirty="0"/>
              <a:t>Look at the CV on the handout; what are its strengths and weaknesses?</a:t>
            </a:r>
          </a:p>
        </p:txBody>
      </p:sp>
    </p:spTree>
    <p:extLst>
      <p:ext uri="{BB962C8B-B14F-4D97-AF65-F5344CB8AC3E}">
        <p14:creationId xmlns:p14="http://schemas.microsoft.com/office/powerpoint/2010/main" val="2065885535"/>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692696"/>
            <a:ext cx="8229600" cy="1066800"/>
          </a:xfrm>
        </p:spPr>
        <p:txBody>
          <a:bodyPr/>
          <a:lstStyle/>
          <a:p>
            <a:r>
              <a:rPr lang="en-GB" dirty="0"/>
              <a:t>Useful Websites for Resources</a:t>
            </a:r>
          </a:p>
        </p:txBody>
      </p:sp>
      <p:sp>
        <p:nvSpPr>
          <p:cNvPr id="3" name="Content Placeholder 2"/>
          <p:cNvSpPr>
            <a:spLocks noGrp="1"/>
          </p:cNvSpPr>
          <p:nvPr>
            <p:ph idx="1"/>
          </p:nvPr>
        </p:nvSpPr>
        <p:spPr>
          <a:xfrm>
            <a:off x="0" y="1556792"/>
            <a:ext cx="9144000" cy="5544616"/>
          </a:xfrm>
        </p:spPr>
        <p:txBody>
          <a:bodyPr>
            <a:normAutofit fontScale="32500" lnSpcReduction="20000"/>
          </a:bodyPr>
          <a:lstStyle/>
          <a:p>
            <a:pPr marL="109728" indent="0">
              <a:buNone/>
            </a:pPr>
            <a:endParaRPr lang="en-GB" sz="6200" dirty="0"/>
          </a:p>
          <a:p>
            <a:r>
              <a:rPr lang="en-GB" sz="6200" b="1" u="sng" dirty="0">
                <a:solidFill>
                  <a:srgbClr val="0070C0"/>
                </a:solidFill>
              </a:rPr>
              <a:t>http://www.tefl.net/ </a:t>
            </a:r>
            <a:r>
              <a:rPr lang="en-GB" sz="6200" dirty="0"/>
              <a:t>is an independent resource site for teachers of English worldwide. TEFL resources include worksheets, articles, advice, forums, job ads and lessons.</a:t>
            </a:r>
          </a:p>
          <a:p>
            <a:endParaRPr lang="en-GB" sz="6200" dirty="0"/>
          </a:p>
          <a:p>
            <a:r>
              <a:rPr lang="en-GB" sz="6200" b="1" u="sng" dirty="0">
                <a:solidFill>
                  <a:srgbClr val="0070C0"/>
                </a:solidFill>
              </a:rPr>
              <a:t>http://efl-resource.com/  </a:t>
            </a:r>
            <a:r>
              <a:rPr lang="en-GB" sz="6200" dirty="0"/>
              <a:t>downloadable, tried-and-tested lesson ingredients, plans and worksheets for EFL teachers, plus teaching tips, TEFL jobs and an updated ELT newsfeed.</a:t>
            </a:r>
          </a:p>
          <a:p>
            <a:endParaRPr lang="en-GB" sz="6200" b="1" u="sng" dirty="0">
              <a:solidFill>
                <a:srgbClr val="0070C0"/>
              </a:solidFill>
            </a:endParaRPr>
          </a:p>
          <a:p>
            <a:r>
              <a:rPr lang="en-GB" sz="6200" b="1" u="sng" dirty="0">
                <a:solidFill>
                  <a:srgbClr val="0070C0"/>
                </a:solidFill>
              </a:rPr>
              <a:t> http://www.eslbase.com/resources/ </a:t>
            </a:r>
            <a:r>
              <a:rPr lang="en-GB" sz="6200" dirty="0"/>
              <a:t>resources, activities, lesson plans and ideas for the TEFL classroom.</a:t>
            </a:r>
          </a:p>
          <a:p>
            <a:endParaRPr lang="en-GB" sz="6200" dirty="0"/>
          </a:p>
          <a:p>
            <a:r>
              <a:rPr lang="en-GB" sz="6200" b="1" u="sng" dirty="0">
                <a:solidFill>
                  <a:srgbClr val="0070C0"/>
                </a:solidFill>
              </a:rPr>
              <a:t>http://www.mes-english.com/flashcards.php </a:t>
            </a:r>
            <a:r>
              <a:rPr lang="en-GB" sz="6200" dirty="0"/>
              <a:t>Resources for  TEFL teachers. Free flashcards, printable worksheets and handouts to match, phonics worksheets, printable ESL games, printable certificates stickers to print, and other activities.</a:t>
            </a:r>
          </a:p>
          <a:p>
            <a:endParaRPr lang="en-GB" sz="6200" dirty="0"/>
          </a:p>
          <a:p>
            <a:r>
              <a:rPr lang="en-GB" sz="6200" b="1" u="sng" dirty="0">
                <a:solidFill>
                  <a:srgbClr val="0070C0"/>
                </a:solidFill>
              </a:rPr>
              <a:t>http://www.superteacherworksheets.com/ </a:t>
            </a:r>
            <a:r>
              <a:rPr lang="en-GB" sz="6200" dirty="0"/>
              <a:t>worksheets for teachers, parents, tutors, and 1:1 tutors.</a:t>
            </a:r>
          </a:p>
          <a:p>
            <a:endParaRPr lang="en-GB" sz="5600" b="1" u="sng" dirty="0">
              <a:solidFill>
                <a:srgbClr val="0070C0"/>
              </a:solidFill>
            </a:endParaRPr>
          </a:p>
          <a:p>
            <a:endParaRPr lang="en-GB" dirty="0"/>
          </a:p>
        </p:txBody>
      </p:sp>
    </p:spTree>
    <p:extLst>
      <p:ext uri="{BB962C8B-B14F-4D97-AF65-F5344CB8AC3E}">
        <p14:creationId xmlns:p14="http://schemas.microsoft.com/office/powerpoint/2010/main" val="1007294732"/>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836712"/>
            <a:ext cx="8229600" cy="1066800"/>
          </a:xfrm>
        </p:spPr>
        <p:txBody>
          <a:bodyPr/>
          <a:lstStyle/>
          <a:p>
            <a:r>
              <a:rPr lang="en-GB" dirty="0"/>
              <a:t>Useful TEFL Job Websites</a:t>
            </a:r>
          </a:p>
        </p:txBody>
      </p:sp>
      <p:sp>
        <p:nvSpPr>
          <p:cNvPr id="3" name="Content Placeholder 2"/>
          <p:cNvSpPr>
            <a:spLocks noGrp="1"/>
          </p:cNvSpPr>
          <p:nvPr>
            <p:ph idx="1"/>
          </p:nvPr>
        </p:nvSpPr>
        <p:spPr>
          <a:xfrm>
            <a:off x="179512" y="1916832"/>
            <a:ext cx="8856984" cy="4941168"/>
          </a:xfrm>
        </p:spPr>
        <p:txBody>
          <a:bodyPr>
            <a:normAutofit/>
          </a:bodyPr>
          <a:lstStyle/>
          <a:p>
            <a:pPr lvl="0">
              <a:buClr>
                <a:srgbClr val="A04DA3"/>
              </a:buClr>
            </a:pPr>
            <a:r>
              <a:rPr lang="en-GB" sz="2300" b="1" u="sng" dirty="0">
                <a:solidFill>
                  <a:srgbClr val="0070C0"/>
                </a:solidFill>
              </a:rPr>
              <a:t>http://www.tefl.com/jobs/search.html </a:t>
            </a:r>
            <a:r>
              <a:rPr lang="en-GB" sz="2300" dirty="0">
                <a:solidFill>
                  <a:prstClr val="black"/>
                </a:solidFill>
              </a:rPr>
              <a:t>TEFL job site covering England and the rest of the world.</a:t>
            </a:r>
          </a:p>
          <a:p>
            <a:pPr lvl="0">
              <a:buClr>
                <a:srgbClr val="A04DA3"/>
              </a:buClr>
            </a:pPr>
            <a:endParaRPr lang="en-GB" sz="2300" dirty="0">
              <a:solidFill>
                <a:prstClr val="black"/>
              </a:solidFill>
            </a:endParaRPr>
          </a:p>
          <a:p>
            <a:pPr lvl="0">
              <a:buClr>
                <a:srgbClr val="A04DA3"/>
              </a:buClr>
            </a:pPr>
            <a:r>
              <a:rPr lang="en-GB" sz="2300" b="1" u="sng" dirty="0">
                <a:solidFill>
                  <a:srgbClr val="0070C0"/>
                </a:solidFill>
              </a:rPr>
              <a:t>http://www.tefljobs4u.com</a:t>
            </a:r>
            <a:r>
              <a:rPr lang="en-GB" sz="2300" dirty="0">
                <a:solidFill>
                  <a:prstClr val="black"/>
                </a:solidFill>
              </a:rPr>
              <a:t>/ TEFL job site offering jobs, help and information on work abroad in main schools and language schools.</a:t>
            </a:r>
          </a:p>
          <a:p>
            <a:pPr lvl="0">
              <a:buClr>
                <a:srgbClr val="A04DA3"/>
              </a:buClr>
            </a:pPr>
            <a:endParaRPr lang="en-GB" sz="2300" dirty="0">
              <a:solidFill>
                <a:prstClr val="black"/>
              </a:solidFill>
            </a:endParaRPr>
          </a:p>
          <a:p>
            <a:pPr lvl="0">
              <a:buClr>
                <a:srgbClr val="A04DA3"/>
              </a:buClr>
            </a:pPr>
            <a:r>
              <a:rPr lang="en-GB" sz="2300" b="1" u="sng" dirty="0">
                <a:solidFill>
                  <a:srgbClr val="0070C0"/>
                </a:solidFill>
              </a:rPr>
              <a:t>http://www.reed.co.uk/jobs/education/esol-tefl </a:t>
            </a:r>
            <a:r>
              <a:rPr lang="en-GB" sz="2300" dirty="0">
                <a:solidFill>
                  <a:prstClr val="black"/>
                </a:solidFill>
              </a:rPr>
              <a:t>Jobs in ESOL and TEFL in England and abroad.</a:t>
            </a:r>
          </a:p>
          <a:p>
            <a:pPr lvl="0">
              <a:buClr>
                <a:srgbClr val="A04DA3"/>
              </a:buClr>
            </a:pPr>
            <a:endParaRPr lang="en-GB" sz="2300" dirty="0">
              <a:solidFill>
                <a:prstClr val="black"/>
              </a:solidFill>
            </a:endParaRPr>
          </a:p>
          <a:p>
            <a:pPr lvl="0">
              <a:buClr>
                <a:srgbClr val="A04DA3"/>
              </a:buClr>
            </a:pPr>
            <a:r>
              <a:rPr lang="en-GB" sz="2300" b="1" u="sng" dirty="0">
                <a:solidFill>
                  <a:srgbClr val="0070C0"/>
                </a:solidFill>
              </a:rPr>
              <a:t>http://www.eslcafe.com/jobs/</a:t>
            </a:r>
            <a:r>
              <a:rPr lang="en-GB" sz="2300" b="1" dirty="0">
                <a:solidFill>
                  <a:srgbClr val="0070C0"/>
                </a:solidFill>
              </a:rPr>
              <a:t> </a:t>
            </a:r>
            <a:r>
              <a:rPr lang="en-GB" sz="2300" dirty="0">
                <a:solidFill>
                  <a:prstClr val="black"/>
                </a:solidFill>
              </a:rPr>
              <a:t>Dave’s Esl Café - a valuable site for information on jobs throughout the world, including resources, helpful hints, teacher blogs and up-to-date advice on staying safe.</a:t>
            </a:r>
          </a:p>
          <a:p>
            <a:endParaRPr lang="en-GB" dirty="0"/>
          </a:p>
        </p:txBody>
      </p:sp>
    </p:spTree>
    <p:extLst>
      <p:ext uri="{BB962C8B-B14F-4D97-AF65-F5344CB8AC3E}">
        <p14:creationId xmlns:p14="http://schemas.microsoft.com/office/powerpoint/2010/main" val="103067922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Teaching Vocabulary</a:t>
            </a:r>
          </a:p>
        </p:txBody>
      </p:sp>
      <p:sp>
        <p:nvSpPr>
          <p:cNvPr id="3" name="Content Placeholder 2"/>
          <p:cNvSpPr>
            <a:spLocks noGrp="1"/>
          </p:cNvSpPr>
          <p:nvPr>
            <p:ph idx="1"/>
          </p:nvPr>
        </p:nvSpPr>
        <p:spPr/>
        <p:txBody>
          <a:bodyPr/>
          <a:lstStyle/>
          <a:p>
            <a:r>
              <a:rPr lang="en-GB" dirty="0"/>
              <a:t>You will be teaching a vocabulary lesson later today (5 mins, 6-8 words or phrases, technical English or a foreign language)</a:t>
            </a:r>
          </a:p>
          <a:p>
            <a:r>
              <a:rPr lang="en-GB" dirty="0"/>
              <a:t>So, we are going to look at how to teach vocabulary </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Teaching vocabulary</a:t>
            </a:r>
          </a:p>
        </p:txBody>
      </p:sp>
      <p:sp>
        <p:nvSpPr>
          <p:cNvPr id="3" name="Content Placeholder 2"/>
          <p:cNvSpPr>
            <a:spLocks noGrp="1"/>
          </p:cNvSpPr>
          <p:nvPr>
            <p:ph idx="1"/>
          </p:nvPr>
        </p:nvSpPr>
        <p:spPr/>
        <p:txBody>
          <a:bodyPr/>
          <a:lstStyle/>
          <a:p>
            <a:r>
              <a:rPr lang="en-GB" dirty="0"/>
              <a:t>Pictures</a:t>
            </a:r>
          </a:p>
          <a:p>
            <a:r>
              <a:rPr lang="en-GB" dirty="0"/>
              <a:t>Flashcards</a:t>
            </a:r>
          </a:p>
          <a:p>
            <a:r>
              <a:rPr lang="en-GB" dirty="0"/>
              <a:t>Stick figures</a:t>
            </a:r>
          </a:p>
          <a:p>
            <a:r>
              <a:rPr lang="en-GB" dirty="0"/>
              <a:t>Realia</a:t>
            </a:r>
          </a:p>
          <a:p>
            <a:r>
              <a:rPr lang="en-GB" dirty="0"/>
              <a:t>Classroom objects</a:t>
            </a:r>
          </a:p>
          <a:p>
            <a:r>
              <a:rPr lang="en-GB" dirty="0"/>
              <a:t>Gestures</a:t>
            </a:r>
          </a:p>
          <a:p>
            <a:r>
              <a:rPr lang="en-GB" dirty="0"/>
              <a:t>Facial expressions</a:t>
            </a:r>
          </a:p>
        </p:txBody>
      </p:sp>
      <p:pic>
        <p:nvPicPr>
          <p:cNvPr id="12290" name="Picture 2" descr="http://www.longmanjapan.com/search/Longman-Childrens-Picture-Dictionary/LCPD03.jpg"/>
          <p:cNvPicPr>
            <a:picLocks noChangeAspect="1" noChangeArrowheads="1"/>
          </p:cNvPicPr>
          <p:nvPr/>
        </p:nvPicPr>
        <p:blipFill>
          <a:blip r:embed="rId3" cstate="print"/>
          <a:srcRect/>
          <a:stretch>
            <a:fillRect/>
          </a:stretch>
        </p:blipFill>
        <p:spPr bwMode="auto">
          <a:xfrm>
            <a:off x="3905250" y="2276872"/>
            <a:ext cx="5238750" cy="3390900"/>
          </a:xfrm>
          <a:prstGeom prst="rect">
            <a:avLst/>
          </a:prstGeom>
          <a:noFill/>
        </p:spPr>
      </p:pic>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Checking understanding</a:t>
            </a:r>
          </a:p>
        </p:txBody>
      </p:sp>
      <p:sp>
        <p:nvSpPr>
          <p:cNvPr id="3" name="Content Placeholder 2"/>
          <p:cNvSpPr>
            <a:spLocks noGrp="1"/>
          </p:cNvSpPr>
          <p:nvPr>
            <p:ph idx="1"/>
          </p:nvPr>
        </p:nvSpPr>
        <p:spPr/>
        <p:txBody>
          <a:bodyPr/>
          <a:lstStyle/>
          <a:p>
            <a:r>
              <a:rPr lang="en-GB" dirty="0"/>
              <a:t>Checking whether your students understand is crucial, and easily underestimated.</a:t>
            </a:r>
          </a:p>
          <a:p>
            <a:endParaRPr lang="en-GB" dirty="0"/>
          </a:p>
          <a:p>
            <a:r>
              <a:rPr lang="en-GB" dirty="0"/>
              <a:t>Teacher:</a:t>
            </a:r>
          </a:p>
          <a:p>
            <a:pPr lvl="1"/>
            <a:r>
              <a:rPr lang="en-GB" dirty="0">
                <a:solidFill>
                  <a:schemeClr val="accent3">
                    <a:lumMod val="75000"/>
                  </a:schemeClr>
                </a:solidFill>
              </a:rPr>
              <a:t>A </a:t>
            </a:r>
            <a:r>
              <a:rPr lang="en-GB" b="1" dirty="0">
                <a:solidFill>
                  <a:srgbClr val="FF672B"/>
                </a:solidFill>
              </a:rPr>
              <a:t>pet</a:t>
            </a:r>
            <a:r>
              <a:rPr lang="en-GB" dirty="0">
                <a:solidFill>
                  <a:schemeClr val="accent3">
                    <a:lumMod val="75000"/>
                  </a:schemeClr>
                </a:solidFill>
              </a:rPr>
              <a:t> is a domestic animal.</a:t>
            </a:r>
          </a:p>
          <a:p>
            <a:pPr lvl="1"/>
            <a:r>
              <a:rPr lang="en-GB" dirty="0">
                <a:solidFill>
                  <a:schemeClr val="accent3">
                    <a:lumMod val="75000"/>
                  </a:schemeClr>
                </a:solidFill>
              </a:rPr>
              <a:t>Do you understand?</a:t>
            </a:r>
          </a:p>
          <a:p>
            <a:r>
              <a:rPr lang="en-GB" dirty="0"/>
              <a:t>Students:</a:t>
            </a:r>
          </a:p>
          <a:p>
            <a:pPr lvl="1"/>
            <a:r>
              <a:rPr lang="en-GB" dirty="0"/>
              <a:t>Yes. </a:t>
            </a:r>
          </a:p>
          <a:p>
            <a:pPr>
              <a:buNone/>
            </a:pPr>
            <a:endParaRPr lang="en-GB" dirty="0"/>
          </a:p>
        </p:txBody>
      </p:sp>
      <p:pic>
        <p:nvPicPr>
          <p:cNvPr id="66562" name="Picture 2" descr="http://blog.thefoundationstone.org/wp-content/uploads/2010/08/ist2_1457667-confusion-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788024" y="5085184"/>
            <a:ext cx="1424604" cy="1402111"/>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908720"/>
            <a:ext cx="8229600" cy="1066800"/>
          </a:xfrm>
        </p:spPr>
        <p:txBody>
          <a:bodyPr>
            <a:normAutofit/>
          </a:bodyPr>
          <a:lstStyle/>
          <a:p>
            <a:r>
              <a:rPr lang="en-GB" dirty="0"/>
              <a:t>Which do you think are true about your TEFL trainer?</a:t>
            </a:r>
          </a:p>
        </p:txBody>
      </p:sp>
      <p:sp>
        <p:nvSpPr>
          <p:cNvPr id="3" name="Content Placeholder 2"/>
          <p:cNvSpPr>
            <a:spLocks noGrp="1"/>
          </p:cNvSpPr>
          <p:nvPr>
            <p:ph idx="1"/>
          </p:nvPr>
        </p:nvSpPr>
        <p:spPr/>
        <p:txBody>
          <a:bodyPr>
            <a:normAutofit fontScale="92500" lnSpcReduction="20000"/>
          </a:bodyPr>
          <a:lstStyle/>
          <a:p>
            <a:pPr>
              <a:buNone/>
            </a:pPr>
            <a:endParaRPr lang="en-GB" sz="3000" dirty="0">
              <a:ea typeface="Lucida Sans Unicode" pitchFamily="34" charset="0"/>
            </a:endParaRPr>
          </a:p>
          <a:p>
            <a:r>
              <a:rPr lang="en-GB" sz="3000" dirty="0">
                <a:ea typeface="Lucida Sans Unicode" pitchFamily="34" charset="0"/>
              </a:rPr>
              <a:t>I have been teaching for 11 years</a:t>
            </a:r>
          </a:p>
          <a:p>
            <a:r>
              <a:rPr lang="en-GB" sz="3000" dirty="0">
                <a:ea typeface="Lucida Sans Unicode" pitchFamily="34" charset="0"/>
              </a:rPr>
              <a:t>I set up my own volunteer project in the jungle</a:t>
            </a:r>
          </a:p>
          <a:p>
            <a:r>
              <a:rPr lang="en-GB" sz="3000" dirty="0">
                <a:ea typeface="Lucida Sans Unicode" pitchFamily="34" charset="0"/>
              </a:rPr>
              <a:t>I came to England as a refugee</a:t>
            </a:r>
          </a:p>
          <a:p>
            <a:r>
              <a:rPr lang="en-GB" sz="3000" dirty="0">
                <a:ea typeface="Lucida Sans Unicode" pitchFamily="34" charset="0"/>
              </a:rPr>
              <a:t>I’ve done a bungee jump</a:t>
            </a:r>
          </a:p>
          <a:p>
            <a:r>
              <a:rPr lang="en-GB" sz="3000" dirty="0">
                <a:ea typeface="Lucida Sans Unicode" pitchFamily="34" charset="0"/>
              </a:rPr>
              <a:t>I was in a Hollywood film</a:t>
            </a:r>
          </a:p>
          <a:p>
            <a:r>
              <a:rPr lang="en-GB" sz="3000" dirty="0">
                <a:ea typeface="Lucida Sans Unicode" pitchFamily="34" charset="0"/>
              </a:rPr>
              <a:t>I volunteered in Haiti after the earthquake</a:t>
            </a:r>
          </a:p>
          <a:p>
            <a:r>
              <a:rPr lang="en-GB" sz="3000" dirty="0">
                <a:ea typeface="Lucida Sans Unicode" pitchFamily="34" charset="0"/>
              </a:rPr>
              <a:t>I speak 4 languages fluently</a:t>
            </a:r>
          </a:p>
          <a:p>
            <a:r>
              <a:rPr lang="en-GB" sz="3000" dirty="0">
                <a:ea typeface="Lucida Sans Unicode" pitchFamily="34" charset="0"/>
              </a:rPr>
              <a:t>I hitch-hiked from England to Morocco</a:t>
            </a:r>
          </a:p>
          <a:p>
            <a:r>
              <a:rPr lang="en-GB" sz="3000" dirty="0">
                <a:ea typeface="Lucida Sans Unicode" pitchFamily="34" charset="0"/>
              </a:rPr>
              <a:t>I have lived and taught in Greece and Ecuador</a:t>
            </a:r>
          </a:p>
          <a:p>
            <a:endParaRPr lang="en-GB"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Concept questions</a:t>
            </a:r>
          </a:p>
        </p:txBody>
      </p:sp>
      <p:sp>
        <p:nvSpPr>
          <p:cNvPr id="3" name="Content Placeholder 2"/>
          <p:cNvSpPr>
            <a:spLocks noGrp="1"/>
          </p:cNvSpPr>
          <p:nvPr>
            <p:ph idx="1"/>
          </p:nvPr>
        </p:nvSpPr>
        <p:spPr/>
        <p:txBody>
          <a:bodyPr/>
          <a:lstStyle/>
          <a:p>
            <a:pPr>
              <a:buNone/>
            </a:pPr>
            <a:r>
              <a:rPr lang="en-GB" sz="4400" dirty="0"/>
              <a:t>“Pet”</a:t>
            </a:r>
          </a:p>
          <a:p>
            <a:r>
              <a:rPr lang="en-GB" dirty="0"/>
              <a:t>Definition:</a:t>
            </a:r>
          </a:p>
        </p:txBody>
      </p:sp>
      <p:pic>
        <p:nvPicPr>
          <p:cNvPr id="131074" name="Picture 2" descr="http://www.pawsdogdaycare.ca/wp-content/uploads/2012/10/Super-dog-costume.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262340" y="3645024"/>
            <a:ext cx="2881659" cy="2918842"/>
          </a:xfrm>
          <a:prstGeom prst="rect">
            <a:avLst/>
          </a:prstGeom>
          <a:noFill/>
        </p:spPr>
      </p:pic>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Pet</a:t>
            </a:r>
          </a:p>
        </p:txBody>
      </p:sp>
      <p:sp>
        <p:nvSpPr>
          <p:cNvPr id="3" name="Content Placeholder 2"/>
          <p:cNvSpPr>
            <a:spLocks noGrp="1"/>
          </p:cNvSpPr>
          <p:nvPr>
            <p:ph idx="1"/>
          </p:nvPr>
        </p:nvSpPr>
        <p:spPr/>
        <p:txBody>
          <a:bodyPr/>
          <a:lstStyle/>
          <a:p>
            <a:r>
              <a:rPr lang="en-GB" dirty="0"/>
              <a:t>Definition:</a:t>
            </a:r>
          </a:p>
          <a:p>
            <a:pPr lvl="1"/>
            <a:r>
              <a:rPr lang="en-GB" dirty="0"/>
              <a:t>An animal kept in the home, looked after, cared for and fed by their human owners. They are usually not eaten and do not usually work.</a:t>
            </a:r>
          </a:p>
          <a:p>
            <a:pPr lvl="1"/>
            <a:endParaRPr lang="en-GB" dirty="0"/>
          </a:p>
          <a:p>
            <a:pPr lvl="1"/>
            <a:endParaRPr lang="en-GB" sz="2400" dirty="0">
              <a:solidFill>
                <a:srgbClr val="FF0000"/>
              </a:solidFill>
            </a:endParaRPr>
          </a:p>
          <a:p>
            <a:pPr lvl="1"/>
            <a:r>
              <a:rPr lang="en-GB" sz="2400" dirty="0">
                <a:solidFill>
                  <a:srgbClr val="FF672B"/>
                </a:solidFill>
              </a:rPr>
              <a:t>What questions could you ask your</a:t>
            </a:r>
          </a:p>
          <a:p>
            <a:pPr lvl="1">
              <a:buNone/>
            </a:pPr>
            <a:r>
              <a:rPr lang="en-GB" sz="2400" dirty="0">
                <a:solidFill>
                  <a:srgbClr val="FF672B"/>
                </a:solidFill>
              </a:rPr>
              <a:t> class to see if they understand?</a:t>
            </a:r>
          </a:p>
        </p:txBody>
      </p:sp>
      <p:pic>
        <p:nvPicPr>
          <p:cNvPr id="5" name="Picture 2" descr="http://www.pawsdogdaycare.ca/wp-content/uploads/2012/10/Super-dog-costume.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300192" y="3977498"/>
            <a:ext cx="2843808" cy="2880502"/>
          </a:xfrm>
          <a:prstGeom prst="rect">
            <a:avLst/>
          </a:prstGeom>
          <a:noFill/>
        </p:spPr>
      </p:pic>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Pet</a:t>
            </a:r>
          </a:p>
        </p:txBody>
      </p:sp>
      <p:sp>
        <p:nvSpPr>
          <p:cNvPr id="3" name="Content Placeholder 2"/>
          <p:cNvSpPr>
            <a:spLocks noGrp="1"/>
          </p:cNvSpPr>
          <p:nvPr>
            <p:ph idx="1"/>
          </p:nvPr>
        </p:nvSpPr>
        <p:spPr/>
        <p:txBody>
          <a:bodyPr/>
          <a:lstStyle/>
          <a:p>
            <a:pPr>
              <a:buNone/>
            </a:pPr>
            <a:r>
              <a:rPr lang="en-GB" dirty="0">
                <a:solidFill>
                  <a:schemeClr val="accent3">
                    <a:lumMod val="75000"/>
                  </a:schemeClr>
                </a:solidFill>
              </a:rPr>
              <a:t>Concept questions:</a:t>
            </a:r>
          </a:p>
          <a:p>
            <a:endParaRPr lang="en-GB" i="1" dirty="0"/>
          </a:p>
          <a:p>
            <a:r>
              <a:rPr lang="en-GB" i="1" dirty="0"/>
              <a:t>Is a cat a pet? A dog? A cow? </a:t>
            </a:r>
          </a:p>
          <a:p>
            <a:r>
              <a:rPr lang="en-GB" i="1" dirty="0"/>
              <a:t>Where do we keep them? </a:t>
            </a:r>
          </a:p>
          <a:p>
            <a:r>
              <a:rPr lang="en-GB" i="1" dirty="0"/>
              <a:t>Can they live in the jungle? </a:t>
            </a:r>
          </a:p>
          <a:p>
            <a:r>
              <a:rPr lang="en-GB" i="1" dirty="0"/>
              <a:t>Do they hunt for their food?  </a:t>
            </a:r>
          </a:p>
          <a:p>
            <a:r>
              <a:rPr lang="en-GB" i="1" dirty="0"/>
              <a:t>Who feeds them? </a:t>
            </a:r>
          </a:p>
          <a:p>
            <a:r>
              <a:rPr lang="en-GB" i="1" dirty="0"/>
              <a:t> Are they usually working animals?</a:t>
            </a:r>
            <a:endParaRPr lang="en-GB" dirty="0"/>
          </a:p>
        </p:txBody>
      </p:sp>
      <p:pic>
        <p:nvPicPr>
          <p:cNvPr id="23554" name="Picture 2" descr="http://www.snootypaws.com.au/blog/wp-content/uploads/2009/03/cats-sleeping-in-pot-plant.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40152" y="692697"/>
            <a:ext cx="3017912" cy="2670853"/>
          </a:xfrm>
          <a:prstGeom prst="rect">
            <a:avLst/>
          </a:prstGeom>
          <a:noFill/>
        </p:spPr>
      </p:pic>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Which of these are pets?</a:t>
            </a:r>
          </a:p>
        </p:txBody>
      </p:sp>
      <p:pic>
        <p:nvPicPr>
          <p:cNvPr id="126978" name="Picture 2" descr="https://encrypted-tbn1.gstatic.com/images?q=tbn:ANd9GcSrRBVJvfT78IxjuU7huoXqTAHQyeDmi8EHwDDUc5AA7Ejzjmldbg"/>
          <p:cNvPicPr>
            <a:picLocks noChangeAspect="1" noChangeArrowheads="1"/>
          </p:cNvPicPr>
          <p:nvPr/>
        </p:nvPicPr>
        <p:blipFill>
          <a:blip r:embed="rId3" cstate="print"/>
          <a:srcRect/>
          <a:stretch>
            <a:fillRect/>
          </a:stretch>
        </p:blipFill>
        <p:spPr bwMode="auto">
          <a:xfrm>
            <a:off x="467544" y="2204864"/>
            <a:ext cx="3168352" cy="2019301"/>
          </a:xfrm>
          <a:prstGeom prst="rect">
            <a:avLst/>
          </a:prstGeom>
          <a:noFill/>
        </p:spPr>
      </p:pic>
      <p:pic>
        <p:nvPicPr>
          <p:cNvPr id="126980" name="Picture 4" descr="https://encrypted-tbn1.gstatic.com/images?q=tbn:ANd9GcSfwPK-tg8vJeVMqEr3wCvJVYFWyGqmG3UiyqinwO1iLFMZmjKQ"/>
          <p:cNvPicPr>
            <a:picLocks noChangeAspect="1" noChangeArrowheads="1"/>
          </p:cNvPicPr>
          <p:nvPr/>
        </p:nvPicPr>
        <p:blipFill>
          <a:blip r:embed="rId4" cstate="print"/>
          <a:srcRect/>
          <a:stretch>
            <a:fillRect/>
          </a:stretch>
        </p:blipFill>
        <p:spPr bwMode="auto">
          <a:xfrm>
            <a:off x="6660232" y="836712"/>
            <a:ext cx="2162175" cy="2114550"/>
          </a:xfrm>
          <a:prstGeom prst="rect">
            <a:avLst/>
          </a:prstGeom>
          <a:noFill/>
        </p:spPr>
      </p:pic>
      <p:pic>
        <p:nvPicPr>
          <p:cNvPr id="126982" name="Picture 6" descr="https://encrypted-tbn2.gstatic.com/images?q=tbn:ANd9GcTVKeeWKG__QtdXkeb3iymihp1hIz4S_Ske4pnGOH0cpOW_Xe7z6Q"/>
          <p:cNvPicPr>
            <a:picLocks noChangeAspect="1" noChangeArrowheads="1"/>
          </p:cNvPicPr>
          <p:nvPr/>
        </p:nvPicPr>
        <p:blipFill>
          <a:blip r:embed="rId5" cstate="print"/>
          <a:srcRect/>
          <a:stretch>
            <a:fillRect/>
          </a:stretch>
        </p:blipFill>
        <p:spPr bwMode="auto">
          <a:xfrm>
            <a:off x="3851920" y="2276872"/>
            <a:ext cx="2595627" cy="1944216"/>
          </a:xfrm>
          <a:prstGeom prst="rect">
            <a:avLst/>
          </a:prstGeom>
          <a:noFill/>
        </p:spPr>
      </p:pic>
      <p:pic>
        <p:nvPicPr>
          <p:cNvPr id="126984" name="Picture 8" descr="http://greens.org.au/sites/greens.org.au/files/imagecache/policy/policypreviews/rsz_istock_animals.jpg"/>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067944" y="4293096"/>
            <a:ext cx="3118520" cy="2307284"/>
          </a:xfrm>
          <a:prstGeom prst="rect">
            <a:avLst/>
          </a:prstGeom>
          <a:noFill/>
        </p:spPr>
      </p:pic>
      <p:pic>
        <p:nvPicPr>
          <p:cNvPr id="126986" name="Picture 10" descr="http://www.exceptionalcanine.com/blog/leave_dog_home_alone/images/large.jpg"/>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467544" y="4293096"/>
            <a:ext cx="3384376" cy="2256252"/>
          </a:xfrm>
          <a:prstGeom prst="rect">
            <a:avLst/>
          </a:prstGeom>
          <a:noFill/>
        </p:spPr>
      </p:pic>
      <p:pic>
        <p:nvPicPr>
          <p:cNvPr id="126988" name="Picture 12" descr="http://www.amymossoff.com/wp-content/uploads/2008/04/17.jpg"/>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6570506" y="3140968"/>
            <a:ext cx="2573494" cy="3437410"/>
          </a:xfrm>
          <a:prstGeom prst="rect">
            <a:avLst/>
          </a:prstGeom>
          <a:noFill/>
        </p:spPr>
      </p:pic>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Eliciting</a:t>
            </a:r>
          </a:p>
        </p:txBody>
      </p:sp>
      <p:sp>
        <p:nvSpPr>
          <p:cNvPr id="3" name="Content Placeholder 2"/>
          <p:cNvSpPr>
            <a:spLocks noGrp="1"/>
          </p:cNvSpPr>
          <p:nvPr>
            <p:ph idx="1"/>
          </p:nvPr>
        </p:nvSpPr>
        <p:spPr/>
        <p:txBody>
          <a:bodyPr/>
          <a:lstStyle/>
          <a:p>
            <a:r>
              <a:rPr lang="en-GB" dirty="0"/>
              <a:t>What do you think “eliciting” is?</a:t>
            </a:r>
          </a:p>
        </p:txBody>
      </p:sp>
      <p:pic>
        <p:nvPicPr>
          <p:cNvPr id="5122" name="Picture 2" descr="https://encrypted-tbn1.gstatic.com/images?q=tbn:ANd9GcQQgo9mzWFnLV-9YOxAQz2FChXU1GlUHz-w9-4KqJ5sSKH2JC_IUA"/>
          <p:cNvPicPr>
            <a:picLocks noChangeAspect="1" noChangeArrowheads="1"/>
          </p:cNvPicPr>
          <p:nvPr/>
        </p:nvPicPr>
        <p:blipFill>
          <a:blip r:embed="rId3" cstate="print"/>
          <a:srcRect/>
          <a:stretch>
            <a:fillRect/>
          </a:stretch>
        </p:blipFill>
        <p:spPr bwMode="auto">
          <a:xfrm>
            <a:off x="2339752" y="2924944"/>
            <a:ext cx="5200650" cy="3467100"/>
          </a:xfrm>
          <a:prstGeom prst="rect">
            <a:avLst/>
          </a:prstGeom>
          <a:noFill/>
        </p:spPr>
      </p:pic>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Eliciting</a:t>
            </a:r>
          </a:p>
        </p:txBody>
      </p:sp>
      <p:sp>
        <p:nvSpPr>
          <p:cNvPr id="3" name="Content Placeholder 2"/>
          <p:cNvSpPr>
            <a:spLocks noGrp="1"/>
          </p:cNvSpPr>
          <p:nvPr>
            <p:ph idx="1"/>
          </p:nvPr>
        </p:nvSpPr>
        <p:spPr/>
        <p:txBody>
          <a:bodyPr/>
          <a:lstStyle/>
          <a:p>
            <a:r>
              <a:rPr lang="en-GB" dirty="0"/>
              <a:t>What do you think “eliciting” is?</a:t>
            </a:r>
          </a:p>
          <a:p>
            <a:endParaRPr lang="en-GB" dirty="0"/>
          </a:p>
          <a:p>
            <a:r>
              <a:rPr lang="en-GB" dirty="0"/>
              <a:t>It is getting students to work out the answer for themselves rather than just telling them</a:t>
            </a:r>
          </a:p>
          <a:p>
            <a:endParaRPr lang="en-GB" dirty="0"/>
          </a:p>
          <a:p>
            <a:r>
              <a:rPr lang="en-GB" dirty="0">
                <a:solidFill>
                  <a:srgbClr val="FF672B"/>
                </a:solidFill>
                <a:latin typeface="+mj-lt"/>
              </a:rPr>
              <a:t>Pearl of TEFL wisdom:</a:t>
            </a:r>
          </a:p>
          <a:p>
            <a:pPr lvl="1"/>
            <a:r>
              <a:rPr lang="en-GB" sz="3600" dirty="0">
                <a:latin typeface="AR BERKLEY" pitchFamily="2" charset="0"/>
              </a:rPr>
              <a:t>“Never answer a question anyone else in the room can answer”</a:t>
            </a: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Room Layout and Basic Needs</a:t>
            </a:r>
          </a:p>
        </p:txBody>
      </p:sp>
      <p:sp>
        <p:nvSpPr>
          <p:cNvPr id="3" name="Content Placeholder 2"/>
          <p:cNvSpPr>
            <a:spLocks noGrp="1"/>
          </p:cNvSpPr>
          <p:nvPr>
            <p:ph idx="1"/>
          </p:nvPr>
        </p:nvSpPr>
        <p:spPr/>
        <p:txBody>
          <a:bodyPr/>
          <a:lstStyle/>
          <a:p>
            <a:pPr>
              <a:buNone/>
            </a:pPr>
            <a:r>
              <a:rPr lang="en-GB" b="1" dirty="0">
                <a:solidFill>
                  <a:srgbClr val="FF672B"/>
                </a:solidFill>
              </a:rPr>
              <a:t>Room Layout</a:t>
            </a:r>
          </a:p>
          <a:p>
            <a:r>
              <a:rPr lang="en-GB" dirty="0"/>
              <a:t>Variety! </a:t>
            </a:r>
          </a:p>
          <a:p>
            <a:r>
              <a:rPr lang="en-GB" dirty="0"/>
              <a:t>Appropriate to task</a:t>
            </a:r>
          </a:p>
          <a:p>
            <a:pPr>
              <a:buNone/>
            </a:pPr>
            <a:r>
              <a:rPr lang="en-GB" b="1" dirty="0">
                <a:solidFill>
                  <a:srgbClr val="FF672B"/>
                </a:solidFill>
              </a:rPr>
              <a:t>Basic Needs</a:t>
            </a:r>
          </a:p>
          <a:p>
            <a:r>
              <a:rPr lang="en-GB" dirty="0"/>
              <a:t>Temperature</a:t>
            </a:r>
          </a:p>
          <a:p>
            <a:r>
              <a:rPr lang="en-GB" dirty="0"/>
              <a:t>Light</a:t>
            </a:r>
          </a:p>
          <a:p>
            <a:r>
              <a:rPr lang="en-GB" dirty="0"/>
              <a:t>Food</a:t>
            </a:r>
          </a:p>
          <a:p>
            <a:r>
              <a:rPr lang="en-GB" dirty="0"/>
              <a:t>Safety </a:t>
            </a:r>
          </a:p>
          <a:p>
            <a:pPr lvl="1"/>
            <a:r>
              <a:rPr lang="en-GB" dirty="0"/>
              <a:t>physical and emotional</a:t>
            </a:r>
          </a:p>
        </p:txBody>
      </p:sp>
      <p:pic>
        <p:nvPicPr>
          <p:cNvPr id="1026" name="Picture 2" descr="https://encrypted-tbn3.gstatic.com/images?q=tbn:ANd9GcQD6HnU38c1EGTxOkXyzfyM-k6t-aY--jcq2uvpXIpxIkqsquLH"/>
          <p:cNvPicPr>
            <a:picLocks noChangeAspect="1" noChangeArrowheads="1"/>
          </p:cNvPicPr>
          <p:nvPr/>
        </p:nvPicPr>
        <p:blipFill>
          <a:blip r:embed="rId3" cstate="print"/>
          <a:srcRect/>
          <a:stretch>
            <a:fillRect/>
          </a:stretch>
        </p:blipFill>
        <p:spPr bwMode="auto">
          <a:xfrm>
            <a:off x="4788024" y="2204864"/>
            <a:ext cx="4121646" cy="4386781"/>
          </a:xfrm>
          <a:prstGeom prst="rect">
            <a:avLst/>
          </a:prstGeom>
          <a:noFill/>
        </p:spPr>
      </p:pic>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Take 5-minute break</a:t>
            </a:r>
          </a:p>
        </p:txBody>
      </p:sp>
      <p:sp>
        <p:nvSpPr>
          <p:cNvPr id="3" name="Content Placeholder 2"/>
          <p:cNvSpPr>
            <a:spLocks noGrp="1"/>
          </p:cNvSpPr>
          <p:nvPr>
            <p:ph idx="1"/>
          </p:nvPr>
        </p:nvSpPr>
        <p:spPr>
          <a:xfrm>
            <a:off x="5796136" y="2249424"/>
            <a:ext cx="2890664" cy="4325112"/>
          </a:xfrm>
        </p:spPr>
        <p:txBody>
          <a:bodyPr/>
          <a:lstStyle/>
          <a:p>
            <a:r>
              <a:rPr lang="en-GB" dirty="0"/>
              <a:t>Running dictation is next</a:t>
            </a:r>
          </a:p>
        </p:txBody>
      </p:sp>
      <p:pic>
        <p:nvPicPr>
          <p:cNvPr id="10244" name="Picture 4" descr="http://payload.cargocollective.com/1/2/91484/1145519/Kitkat%20-%20Chores%20Cropped.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39552" y="2276872"/>
            <a:ext cx="5030738" cy="3840500"/>
          </a:xfrm>
          <a:prstGeom prst="rect">
            <a:avLst/>
          </a:prstGeom>
          <a:noFill/>
        </p:spPr>
      </p:pic>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Giving Instructions</a:t>
            </a:r>
          </a:p>
        </p:txBody>
      </p:sp>
      <p:sp>
        <p:nvSpPr>
          <p:cNvPr id="3" name="Content Placeholder 2"/>
          <p:cNvSpPr>
            <a:spLocks noGrp="1"/>
          </p:cNvSpPr>
          <p:nvPr>
            <p:ph idx="1"/>
          </p:nvPr>
        </p:nvSpPr>
        <p:spPr/>
        <p:txBody>
          <a:bodyPr/>
          <a:lstStyle/>
          <a:p>
            <a:r>
              <a:rPr lang="en-GB" dirty="0"/>
              <a:t>What are the best ways to explain the instructions for an activity / task?</a:t>
            </a:r>
          </a:p>
        </p:txBody>
      </p:sp>
      <p:pic>
        <p:nvPicPr>
          <p:cNvPr id="171010" name="Picture 2" descr="http://www.usfsm.edu/academics/coe/images2/teacher_students3.jpg"/>
          <p:cNvPicPr>
            <a:picLocks noChangeAspect="1" noChangeArrowheads="1"/>
          </p:cNvPicPr>
          <p:nvPr/>
        </p:nvPicPr>
        <p:blipFill>
          <a:blip r:embed="rId3" cstate="print"/>
          <a:srcRect/>
          <a:stretch>
            <a:fillRect/>
          </a:stretch>
        </p:blipFill>
        <p:spPr bwMode="auto">
          <a:xfrm>
            <a:off x="1979712" y="3501008"/>
            <a:ext cx="5619750" cy="2828925"/>
          </a:xfrm>
          <a:prstGeom prst="rect">
            <a:avLst/>
          </a:prstGeom>
          <a:noFill/>
        </p:spPr>
      </p:pic>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Giving Instructions</a:t>
            </a:r>
          </a:p>
        </p:txBody>
      </p:sp>
      <p:sp>
        <p:nvSpPr>
          <p:cNvPr id="3" name="Content Placeholder 2"/>
          <p:cNvSpPr>
            <a:spLocks noGrp="1"/>
          </p:cNvSpPr>
          <p:nvPr>
            <p:ph idx="1"/>
          </p:nvPr>
        </p:nvSpPr>
        <p:spPr/>
        <p:txBody>
          <a:bodyPr>
            <a:normAutofit/>
          </a:bodyPr>
          <a:lstStyle/>
          <a:p>
            <a:r>
              <a:rPr lang="en-GB" dirty="0"/>
              <a:t>What are the best ways to explain the instructions for an activity / task?</a:t>
            </a:r>
          </a:p>
          <a:p>
            <a:endParaRPr lang="en-GB" dirty="0"/>
          </a:p>
          <a:p>
            <a:pPr lvl="1"/>
            <a:r>
              <a:rPr lang="en-GB" b="1" dirty="0">
                <a:solidFill>
                  <a:srgbClr val="FF672B"/>
                </a:solidFill>
              </a:rPr>
              <a:t>Demonstration</a:t>
            </a:r>
          </a:p>
          <a:p>
            <a:pPr lvl="2"/>
            <a:r>
              <a:rPr lang="en-GB" dirty="0">
                <a:solidFill>
                  <a:schemeClr val="bg1">
                    <a:lumMod val="50000"/>
                  </a:schemeClr>
                </a:solidFill>
              </a:rPr>
              <a:t>Show, don’t just explain</a:t>
            </a:r>
          </a:p>
          <a:p>
            <a:pPr lvl="1"/>
            <a:r>
              <a:rPr lang="en-GB" b="1" dirty="0">
                <a:solidFill>
                  <a:srgbClr val="FF672B"/>
                </a:solidFill>
              </a:rPr>
              <a:t>Example</a:t>
            </a:r>
          </a:p>
          <a:p>
            <a:pPr lvl="2"/>
            <a:r>
              <a:rPr lang="en-GB" dirty="0">
                <a:solidFill>
                  <a:schemeClr val="bg1">
                    <a:lumMod val="50000"/>
                  </a:schemeClr>
                </a:solidFill>
              </a:rPr>
              <a:t>Do an example as a class on the board</a:t>
            </a:r>
          </a:p>
          <a:p>
            <a:pPr lvl="1"/>
            <a:r>
              <a:rPr lang="en-GB" b="1" dirty="0">
                <a:solidFill>
                  <a:srgbClr val="FF672B"/>
                </a:solidFill>
              </a:rPr>
              <a:t>Check</a:t>
            </a:r>
          </a:p>
          <a:p>
            <a:pPr lvl="2"/>
            <a:r>
              <a:rPr lang="en-GB" dirty="0">
                <a:solidFill>
                  <a:schemeClr val="bg1">
                    <a:lumMod val="50000"/>
                  </a:schemeClr>
                </a:solidFill>
              </a:rPr>
              <a:t>Ask a weaker student to tell / show you what they will do</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Icebreakers</a:t>
            </a:r>
          </a:p>
        </p:txBody>
      </p:sp>
      <p:sp>
        <p:nvSpPr>
          <p:cNvPr id="3" name="Content Placeholder 2"/>
          <p:cNvSpPr>
            <a:spLocks noGrp="1"/>
          </p:cNvSpPr>
          <p:nvPr>
            <p:ph idx="1"/>
          </p:nvPr>
        </p:nvSpPr>
        <p:spPr/>
        <p:txBody>
          <a:bodyPr/>
          <a:lstStyle/>
          <a:p>
            <a:r>
              <a:rPr lang="en-GB" sz="3600" dirty="0"/>
              <a:t>Find Someone Who...</a:t>
            </a:r>
          </a:p>
          <a:p>
            <a:pPr>
              <a:buNone/>
            </a:pPr>
            <a:endParaRPr lang="en-GB" sz="3600" dirty="0"/>
          </a:p>
          <a:p>
            <a:r>
              <a:rPr lang="en-GB" dirty="0"/>
              <a:t>On the Find Someone Who handout write the name of at least one person who the sentence is true for</a:t>
            </a:r>
          </a:p>
          <a:p>
            <a:r>
              <a:rPr lang="en-GB" dirty="0"/>
              <a:t>Demonstrate instructions</a:t>
            </a:r>
          </a:p>
          <a:p>
            <a:r>
              <a:rPr lang="en-GB" dirty="0"/>
              <a:t>Go, mingle!</a:t>
            </a:r>
          </a:p>
          <a:p>
            <a:pPr>
              <a:buNone/>
            </a:pPr>
            <a:endParaRPr lang="en-GB" dirty="0"/>
          </a:p>
        </p:txBody>
      </p:sp>
      <p:pic>
        <p:nvPicPr>
          <p:cNvPr id="54274" name="Picture 2" descr="http://static.guim.co.uk/sys-images/Observer/Pix/pictures/2009/1/20/1232477929290/Arctic-ice-cave-001.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508104" y="908720"/>
            <a:ext cx="3301380" cy="1980828"/>
          </a:xfrm>
          <a:prstGeom prst="rect">
            <a:avLst/>
          </a:prstGeom>
          <a:noFill/>
        </p:spPr>
      </p:pic>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Demonstration of Instruction giving</a:t>
            </a:r>
          </a:p>
        </p:txBody>
      </p:sp>
      <p:sp>
        <p:nvSpPr>
          <p:cNvPr id="3" name="Content Placeholder 2"/>
          <p:cNvSpPr>
            <a:spLocks noGrp="1"/>
          </p:cNvSpPr>
          <p:nvPr>
            <p:ph idx="1"/>
          </p:nvPr>
        </p:nvSpPr>
        <p:spPr/>
        <p:txBody>
          <a:bodyPr/>
          <a:lstStyle/>
          <a:p>
            <a:r>
              <a:rPr lang="en-GB" dirty="0"/>
              <a:t>Running Dictation</a:t>
            </a:r>
          </a:p>
          <a:p>
            <a:pPr lvl="1"/>
            <a:r>
              <a:rPr lang="en-GB" dirty="0"/>
              <a:t>Pair up, decide who is scribe, who is runner</a:t>
            </a:r>
          </a:p>
          <a:p>
            <a:pPr lvl="1"/>
            <a:r>
              <a:rPr lang="en-GB" dirty="0"/>
              <a:t>Runner runs to poster, remembers info, whispers it to partner</a:t>
            </a:r>
          </a:p>
          <a:p>
            <a:pPr lvl="1"/>
            <a:r>
              <a:rPr lang="en-GB" dirty="0"/>
              <a:t>Scribe writes it down</a:t>
            </a:r>
          </a:p>
          <a:p>
            <a:pPr lvl="1"/>
            <a:r>
              <a:rPr lang="en-GB" dirty="0"/>
              <a:t>Pair who finishes first with most accurate answer wins</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Lesson Planning</a:t>
            </a:r>
          </a:p>
        </p:txBody>
      </p:sp>
      <p:sp>
        <p:nvSpPr>
          <p:cNvPr id="3" name="Content Placeholder 2"/>
          <p:cNvSpPr>
            <a:spLocks noGrp="1"/>
          </p:cNvSpPr>
          <p:nvPr>
            <p:ph idx="1"/>
          </p:nvPr>
        </p:nvSpPr>
        <p:spPr/>
        <p:txBody>
          <a:bodyPr/>
          <a:lstStyle/>
          <a:p>
            <a:r>
              <a:rPr lang="en-GB" dirty="0"/>
              <a:t>Ways to structure a lesson:</a:t>
            </a:r>
          </a:p>
          <a:p>
            <a:pPr lvl="1"/>
            <a:r>
              <a:rPr lang="en-GB" dirty="0"/>
              <a:t>PPP : Present, Practise, Produce </a:t>
            </a:r>
          </a:p>
          <a:p>
            <a:pPr lvl="1"/>
            <a:r>
              <a:rPr lang="en-GB" dirty="0"/>
              <a:t>TTT : Test, Teach, Test</a:t>
            </a:r>
          </a:p>
          <a:p>
            <a:pPr lvl="1"/>
            <a:r>
              <a:rPr lang="en-GB" dirty="0"/>
              <a:t>WBP: Warmer, Body, Plenary</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Reflection</a:t>
            </a:r>
          </a:p>
        </p:txBody>
      </p:sp>
      <p:sp>
        <p:nvSpPr>
          <p:cNvPr id="3" name="Content Placeholder 2"/>
          <p:cNvSpPr>
            <a:spLocks noGrp="1"/>
          </p:cNvSpPr>
          <p:nvPr>
            <p:ph idx="1"/>
          </p:nvPr>
        </p:nvSpPr>
        <p:spPr/>
        <p:txBody>
          <a:bodyPr/>
          <a:lstStyle/>
          <a:p>
            <a:r>
              <a:rPr lang="en-GB" dirty="0"/>
              <a:t>What are the pros and cons of a running dictation-type activity?</a:t>
            </a:r>
          </a:p>
        </p:txBody>
      </p:sp>
    </p:spTree>
    <p:extLst>
      <p:ext uri="{BB962C8B-B14F-4D97-AF65-F5344CB8AC3E}">
        <p14:creationId xmlns:p14="http://schemas.microsoft.com/office/powerpoint/2010/main" val="1673355035"/>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836712"/>
            <a:ext cx="8229600" cy="1008112"/>
          </a:xfrm>
        </p:spPr>
        <p:txBody>
          <a:bodyPr/>
          <a:lstStyle/>
          <a:p>
            <a:r>
              <a:rPr lang="en-GB" dirty="0"/>
              <a:t>Present, Practise, Produce</a:t>
            </a:r>
          </a:p>
        </p:txBody>
      </p:sp>
      <p:sp>
        <p:nvSpPr>
          <p:cNvPr id="3" name="Content Placeholder 2"/>
          <p:cNvSpPr>
            <a:spLocks noGrp="1"/>
          </p:cNvSpPr>
          <p:nvPr>
            <p:ph idx="1"/>
          </p:nvPr>
        </p:nvSpPr>
        <p:spPr>
          <a:xfrm>
            <a:off x="457200" y="1844624"/>
            <a:ext cx="8435280" cy="4608712"/>
          </a:xfrm>
        </p:spPr>
        <p:txBody>
          <a:bodyPr>
            <a:normAutofit/>
          </a:bodyPr>
          <a:lstStyle/>
          <a:p>
            <a:pPr lvl="0">
              <a:lnSpc>
                <a:spcPct val="120000"/>
              </a:lnSpc>
              <a:buNone/>
            </a:pPr>
            <a:r>
              <a:rPr lang="en-GB" sz="1600" dirty="0"/>
              <a:t>PRESENT:</a:t>
            </a:r>
          </a:p>
          <a:p>
            <a:pPr lvl="0">
              <a:lnSpc>
                <a:spcPct val="120000"/>
              </a:lnSpc>
            </a:pPr>
            <a:r>
              <a:rPr lang="en-GB" sz="1600" dirty="0"/>
              <a:t> First, the teacher </a:t>
            </a:r>
            <a:r>
              <a:rPr lang="en-GB" sz="1600" b="1" dirty="0"/>
              <a:t>presents </a:t>
            </a:r>
            <a:r>
              <a:rPr lang="en-GB" sz="1600" dirty="0"/>
              <a:t>an item of language </a:t>
            </a:r>
          </a:p>
          <a:p>
            <a:pPr lvl="1">
              <a:lnSpc>
                <a:spcPct val="120000"/>
              </a:lnSpc>
            </a:pPr>
            <a:r>
              <a:rPr lang="en-GB" sz="1600" dirty="0"/>
              <a:t>Chalk and talk</a:t>
            </a:r>
          </a:p>
          <a:p>
            <a:pPr lvl="0">
              <a:lnSpc>
                <a:spcPct val="120000"/>
              </a:lnSpc>
              <a:buNone/>
            </a:pPr>
            <a:r>
              <a:rPr lang="en-GB" sz="1600" dirty="0"/>
              <a:t>PRACTISE:</a:t>
            </a:r>
          </a:p>
          <a:p>
            <a:pPr lvl="0">
              <a:lnSpc>
                <a:spcPct val="120000"/>
              </a:lnSpc>
            </a:pPr>
            <a:r>
              <a:rPr lang="en-GB" sz="1600" dirty="0"/>
              <a:t> Then, students are asked to complete a controlled </a:t>
            </a:r>
            <a:r>
              <a:rPr lang="en-GB" sz="1600" b="1" dirty="0"/>
              <a:t>practice </a:t>
            </a:r>
            <a:r>
              <a:rPr lang="en-GB" sz="1600" dirty="0"/>
              <a:t>activity</a:t>
            </a:r>
          </a:p>
          <a:p>
            <a:pPr lvl="1">
              <a:lnSpc>
                <a:spcPct val="120000"/>
              </a:lnSpc>
            </a:pPr>
            <a:r>
              <a:rPr lang="en-GB" sz="1600" dirty="0"/>
              <a:t>Students practise only the item of language just taught to them</a:t>
            </a:r>
          </a:p>
          <a:p>
            <a:pPr>
              <a:lnSpc>
                <a:spcPct val="120000"/>
              </a:lnSpc>
              <a:buNone/>
            </a:pPr>
            <a:r>
              <a:rPr lang="en-GB" sz="1600" dirty="0"/>
              <a:t>PRODUCE:</a:t>
            </a:r>
          </a:p>
          <a:p>
            <a:pPr>
              <a:lnSpc>
                <a:spcPct val="120000"/>
              </a:lnSpc>
            </a:pPr>
            <a:r>
              <a:rPr lang="en-GB" sz="1600" dirty="0"/>
              <a:t>Finally, students use the target language together with any other language that has already been learnt</a:t>
            </a:r>
          </a:p>
          <a:p>
            <a:pPr lvl="1">
              <a:lnSpc>
                <a:spcPct val="120000"/>
              </a:lnSpc>
            </a:pPr>
            <a:r>
              <a:rPr lang="en-GB" sz="1600" dirty="0"/>
              <a:t>E.g. Role play, writing task</a:t>
            </a:r>
          </a:p>
          <a:p>
            <a:pPr marL="342900" lvl="1" indent="0">
              <a:lnSpc>
                <a:spcPct val="120000"/>
              </a:lnSpc>
              <a:buNone/>
            </a:pPr>
            <a:endParaRPr lang="en-GB" dirty="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Test, Teach, Test</a:t>
            </a:r>
          </a:p>
        </p:txBody>
      </p:sp>
      <p:sp>
        <p:nvSpPr>
          <p:cNvPr id="3" name="Content Placeholder 2"/>
          <p:cNvSpPr>
            <a:spLocks noGrp="1"/>
          </p:cNvSpPr>
          <p:nvPr>
            <p:ph idx="1"/>
          </p:nvPr>
        </p:nvSpPr>
        <p:spPr>
          <a:xfrm>
            <a:off x="457200" y="2132856"/>
            <a:ext cx="8229600" cy="4441680"/>
          </a:xfrm>
        </p:spPr>
        <p:txBody>
          <a:bodyPr>
            <a:normAutofit/>
          </a:bodyPr>
          <a:lstStyle/>
          <a:p>
            <a:r>
              <a:rPr lang="en-GB" dirty="0"/>
              <a:t>Test:</a:t>
            </a:r>
          </a:p>
          <a:p>
            <a:pPr lvl="1"/>
            <a:r>
              <a:rPr lang="en-GB" dirty="0"/>
              <a:t>Check how much students already know about the target language before the teacher teaches it. Elicit rules. (They may know the right answer but not why it is right.)</a:t>
            </a:r>
          </a:p>
          <a:p>
            <a:r>
              <a:rPr lang="en-GB" dirty="0"/>
              <a:t>Teach: </a:t>
            </a:r>
          </a:p>
          <a:p>
            <a:pPr lvl="1"/>
            <a:r>
              <a:rPr lang="en-GB" dirty="0"/>
              <a:t>Teach parts they didn’t know</a:t>
            </a:r>
          </a:p>
          <a:p>
            <a:r>
              <a:rPr lang="en-GB" dirty="0"/>
              <a:t>Test: </a:t>
            </a:r>
          </a:p>
          <a:p>
            <a:pPr lvl="1"/>
            <a:r>
              <a:rPr lang="en-GB" dirty="0"/>
              <a:t>Check if students understood the “teach” section and now know more than before</a:t>
            </a:r>
          </a:p>
          <a:p>
            <a:endParaRPr lang="en-GB" dirty="0"/>
          </a:p>
          <a:p>
            <a:pPr lvl="1"/>
            <a:endParaRPr lang="en-GB"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4704"/>
            <a:ext cx="8229600" cy="1152128"/>
          </a:xfrm>
        </p:spPr>
        <p:txBody>
          <a:bodyPr/>
          <a:lstStyle/>
          <a:p>
            <a:r>
              <a:rPr lang="en-GB" dirty="0"/>
              <a:t>Warmer, Body, Plenary</a:t>
            </a:r>
          </a:p>
        </p:txBody>
      </p:sp>
      <p:sp>
        <p:nvSpPr>
          <p:cNvPr id="3" name="Content Placeholder 2"/>
          <p:cNvSpPr>
            <a:spLocks noGrp="1"/>
          </p:cNvSpPr>
          <p:nvPr>
            <p:ph idx="1"/>
          </p:nvPr>
        </p:nvSpPr>
        <p:spPr>
          <a:xfrm>
            <a:off x="457200" y="1988840"/>
            <a:ext cx="8229600" cy="4585696"/>
          </a:xfrm>
        </p:spPr>
        <p:txBody>
          <a:bodyPr>
            <a:normAutofit/>
          </a:bodyPr>
          <a:lstStyle/>
          <a:p>
            <a:r>
              <a:rPr lang="en-GB" b="1" dirty="0">
                <a:solidFill>
                  <a:schemeClr val="accent3">
                    <a:lumMod val="75000"/>
                  </a:schemeClr>
                </a:solidFill>
              </a:rPr>
              <a:t>Warmer</a:t>
            </a:r>
            <a:r>
              <a:rPr lang="en-GB" dirty="0"/>
              <a:t>: generate interest, locate the language to be learned within wider sequence of lessons</a:t>
            </a:r>
          </a:p>
          <a:p>
            <a:r>
              <a:rPr lang="en-GB" b="1" dirty="0">
                <a:solidFill>
                  <a:schemeClr val="accent3">
                    <a:lumMod val="75000"/>
                  </a:schemeClr>
                </a:solidFill>
              </a:rPr>
              <a:t>Body</a:t>
            </a:r>
            <a:r>
              <a:rPr lang="en-GB" dirty="0"/>
              <a:t>: ideally at least 3 activities with different focuses to provide lots of variety (pairs, groups, reading, vocabulary, game, visual, movement)</a:t>
            </a:r>
          </a:p>
          <a:p>
            <a:r>
              <a:rPr lang="en-GB" b="1" dirty="0">
                <a:solidFill>
                  <a:schemeClr val="accent3">
                    <a:lumMod val="75000"/>
                  </a:schemeClr>
                </a:solidFill>
              </a:rPr>
              <a:t>Plenary</a:t>
            </a:r>
            <a:r>
              <a:rPr lang="en-GB" dirty="0"/>
              <a:t>: review as a class what has been learned, e.g. whole class discussion, Q&amp;A, etc.</a:t>
            </a:r>
          </a:p>
        </p:txBody>
      </p:sp>
      <p:pic>
        <p:nvPicPr>
          <p:cNvPr id="56322" name="Picture 2" descr="http://www.eusa.ed.ac.uk/asset/Event/11200/variety.pn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004048" y="5224753"/>
            <a:ext cx="4139952" cy="1633247"/>
          </a:xfrm>
          <a:prstGeom prst="rect">
            <a:avLst/>
          </a:prstGeom>
          <a:noFill/>
        </p:spPr>
      </p:pic>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76672"/>
            <a:ext cx="8229600" cy="1152128"/>
          </a:xfrm>
        </p:spPr>
        <p:txBody>
          <a:bodyPr>
            <a:normAutofit/>
          </a:bodyPr>
          <a:lstStyle/>
          <a:p>
            <a:r>
              <a:rPr lang="en-GB" dirty="0"/>
              <a:t>Tips to avoid common mistakes</a:t>
            </a:r>
          </a:p>
        </p:txBody>
      </p:sp>
      <p:sp>
        <p:nvSpPr>
          <p:cNvPr id="3" name="Content Placeholder 2"/>
          <p:cNvSpPr>
            <a:spLocks noGrp="1"/>
          </p:cNvSpPr>
          <p:nvPr>
            <p:ph idx="1"/>
          </p:nvPr>
        </p:nvSpPr>
        <p:spPr>
          <a:xfrm>
            <a:off x="457200" y="1556792"/>
            <a:ext cx="8229600" cy="5301208"/>
          </a:xfrm>
        </p:spPr>
        <p:txBody>
          <a:bodyPr>
            <a:normAutofit/>
          </a:bodyPr>
          <a:lstStyle/>
          <a:p>
            <a:r>
              <a:rPr lang="en-GB" dirty="0"/>
              <a:t>Involve </a:t>
            </a:r>
            <a:r>
              <a:rPr lang="en-GB" b="1" u="sng" dirty="0">
                <a:solidFill>
                  <a:srgbClr val="07B4B8"/>
                </a:solidFill>
              </a:rPr>
              <a:t>all</a:t>
            </a:r>
            <a:r>
              <a:rPr lang="en-GB" dirty="0"/>
              <a:t> students in doing s.thing at all times</a:t>
            </a:r>
          </a:p>
          <a:p>
            <a:r>
              <a:rPr lang="en-GB" dirty="0"/>
              <a:t>Don’t </a:t>
            </a:r>
            <a:r>
              <a:rPr lang="en-GB" dirty="0">
                <a:solidFill>
                  <a:srgbClr val="FF672B"/>
                </a:solidFill>
              </a:rPr>
              <a:t>cover</a:t>
            </a:r>
            <a:r>
              <a:rPr lang="en-GB" dirty="0"/>
              <a:t> the board with your body</a:t>
            </a:r>
          </a:p>
          <a:p>
            <a:r>
              <a:rPr lang="en-GB" dirty="0"/>
              <a:t>Ensure the </a:t>
            </a:r>
            <a:r>
              <a:rPr lang="en-GB" b="1" dirty="0">
                <a:solidFill>
                  <a:srgbClr val="07B4B8"/>
                </a:solidFill>
              </a:rPr>
              <a:t>meaning</a:t>
            </a:r>
            <a:r>
              <a:rPr lang="en-GB" dirty="0"/>
              <a:t> of vocabulary is clear</a:t>
            </a:r>
          </a:p>
          <a:p>
            <a:r>
              <a:rPr lang="en-GB" b="1" dirty="0">
                <a:solidFill>
                  <a:srgbClr val="07B4B8"/>
                </a:solidFill>
              </a:rPr>
              <a:t>ELICIT</a:t>
            </a:r>
            <a:r>
              <a:rPr lang="en-GB" dirty="0"/>
              <a:t>, don’t give away</a:t>
            </a:r>
          </a:p>
          <a:p>
            <a:r>
              <a:rPr lang="en-GB" dirty="0"/>
              <a:t>Include some </a:t>
            </a:r>
            <a:r>
              <a:rPr lang="en-GB" b="1" dirty="0">
                <a:solidFill>
                  <a:srgbClr val="07B4B8"/>
                </a:solidFill>
              </a:rPr>
              <a:t>INTERACTIVE</a:t>
            </a:r>
            <a:r>
              <a:rPr lang="en-GB" dirty="0"/>
              <a:t> activities and games to practise the language, don’t just </a:t>
            </a:r>
            <a:r>
              <a:rPr lang="en-GB" dirty="0">
                <a:solidFill>
                  <a:srgbClr val="FF672B"/>
                </a:solidFill>
              </a:rPr>
              <a:t>lecture</a:t>
            </a:r>
          </a:p>
          <a:p>
            <a:r>
              <a:rPr lang="en-GB" dirty="0"/>
              <a:t>Make the lesson </a:t>
            </a:r>
            <a:r>
              <a:rPr lang="en-GB" b="1" dirty="0">
                <a:solidFill>
                  <a:srgbClr val="07B4B8"/>
                </a:solidFill>
              </a:rPr>
              <a:t>fun</a:t>
            </a:r>
          </a:p>
          <a:p>
            <a:r>
              <a:rPr lang="en-GB" dirty="0"/>
              <a:t>Give clear </a:t>
            </a:r>
            <a:r>
              <a:rPr lang="en-GB" b="1" dirty="0">
                <a:solidFill>
                  <a:srgbClr val="07B4B8"/>
                </a:solidFill>
              </a:rPr>
              <a:t>instructions</a:t>
            </a:r>
            <a:r>
              <a:rPr lang="en-GB" dirty="0">
                <a:solidFill>
                  <a:srgbClr val="00B0F0"/>
                </a:solidFill>
              </a:rPr>
              <a:t> </a:t>
            </a:r>
            <a:r>
              <a:rPr lang="en-GB" dirty="0"/>
              <a:t>(demonstrate)</a:t>
            </a:r>
          </a:p>
          <a:p>
            <a:r>
              <a:rPr lang="en-GB" dirty="0"/>
              <a:t>Ensure </a:t>
            </a:r>
            <a:r>
              <a:rPr lang="en-GB" b="1" dirty="0">
                <a:solidFill>
                  <a:srgbClr val="07B4B8"/>
                </a:solidFill>
              </a:rPr>
              <a:t>basic needs </a:t>
            </a:r>
            <a:r>
              <a:rPr lang="en-GB" dirty="0"/>
              <a:t>are met and </a:t>
            </a:r>
            <a:r>
              <a:rPr lang="en-GB" b="1" dirty="0">
                <a:solidFill>
                  <a:srgbClr val="07B4B8"/>
                </a:solidFill>
              </a:rPr>
              <a:t>room layout </a:t>
            </a:r>
            <a:r>
              <a:rPr lang="en-GB" dirty="0"/>
              <a:t>is appropriate to your tasks</a:t>
            </a:r>
          </a:p>
          <a:p>
            <a:r>
              <a:rPr lang="en-GB" dirty="0"/>
              <a:t>Check </a:t>
            </a:r>
            <a:r>
              <a:rPr lang="en-GB" b="1" dirty="0">
                <a:solidFill>
                  <a:srgbClr val="07B4B8"/>
                </a:solidFill>
              </a:rPr>
              <a:t>understanding</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First Teaching Practice</a:t>
            </a:r>
          </a:p>
        </p:txBody>
      </p:sp>
      <p:sp>
        <p:nvSpPr>
          <p:cNvPr id="3" name="Content Placeholder 2"/>
          <p:cNvSpPr>
            <a:spLocks noGrp="1"/>
          </p:cNvSpPr>
          <p:nvPr>
            <p:ph idx="1"/>
          </p:nvPr>
        </p:nvSpPr>
        <p:spPr/>
        <p:txBody>
          <a:bodyPr>
            <a:normAutofit/>
          </a:bodyPr>
          <a:lstStyle/>
          <a:p>
            <a:pPr>
              <a:buNone/>
            </a:pPr>
            <a:endParaRPr lang="en-GB" dirty="0"/>
          </a:p>
          <a:p>
            <a:r>
              <a:rPr lang="en-GB" dirty="0"/>
              <a:t>In threes, teach 6 words or 3 phrases from a foreign language or technical English to the other students in 5 minutes (strictly 5 minutes), </a:t>
            </a:r>
            <a:r>
              <a:rPr lang="en-GB" b="1" u="sng" dirty="0"/>
              <a:t>showing what you have learned</a:t>
            </a:r>
            <a:r>
              <a:rPr lang="en-GB" dirty="0"/>
              <a:t>. </a:t>
            </a:r>
          </a:p>
          <a:p>
            <a:r>
              <a:rPr lang="en-GB" dirty="0"/>
              <a:t>Write a detailed lesson plan for your lesson.</a:t>
            </a:r>
          </a:p>
          <a:p>
            <a:pPr>
              <a:buNone/>
            </a:pPr>
            <a:endParaRPr lang="en-GB" dirty="0"/>
          </a:p>
          <a:p>
            <a:pPr lvl="1"/>
            <a:r>
              <a:rPr lang="en-GB" dirty="0"/>
              <a:t>Show me the techniques I taught you!</a:t>
            </a:r>
          </a:p>
          <a:p>
            <a:endParaRPr lang="en-GB" dirty="0"/>
          </a:p>
        </p:txBody>
      </p:sp>
      <p:pic>
        <p:nvPicPr>
          <p:cNvPr id="54274" name="Picture 2" descr="http://www.sockitmama.com/wp-content/uploads/2011/03/class-raising-hands.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12160" y="836712"/>
            <a:ext cx="2916323" cy="1944216"/>
          </a:xfrm>
          <a:prstGeom prst="rect">
            <a:avLst/>
          </a:prstGeom>
          <a:noFill/>
        </p:spPr>
      </p:pic>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First Teaching Practice</a:t>
            </a:r>
          </a:p>
        </p:txBody>
      </p:sp>
      <p:sp>
        <p:nvSpPr>
          <p:cNvPr id="3" name="Content Placeholder 2"/>
          <p:cNvSpPr>
            <a:spLocks noGrp="1"/>
          </p:cNvSpPr>
          <p:nvPr>
            <p:ph idx="1"/>
          </p:nvPr>
        </p:nvSpPr>
        <p:spPr/>
        <p:txBody>
          <a:bodyPr>
            <a:normAutofit/>
          </a:bodyPr>
          <a:lstStyle/>
          <a:p>
            <a:r>
              <a:rPr lang="en-GB" dirty="0"/>
              <a:t>4.00 – 4.30 	Break and plan lesson </a:t>
            </a:r>
          </a:p>
          <a:p>
            <a:r>
              <a:rPr lang="en-GB" dirty="0"/>
              <a:t>4.30 – 5.10 	Plan lesson and write lesson plan</a:t>
            </a:r>
          </a:p>
          <a:p>
            <a:r>
              <a:rPr lang="en-GB" dirty="0"/>
              <a:t>5.15  – 6.15 	Teaching practice</a:t>
            </a:r>
          </a:p>
          <a:p>
            <a:r>
              <a:rPr lang="en-GB" dirty="0"/>
              <a:t>6.15  – 7.00 	Individual feedback</a:t>
            </a:r>
          </a:p>
          <a:p>
            <a:endParaRPr lang="en-GB" dirty="0"/>
          </a:p>
          <a:p>
            <a:pPr>
              <a:buNone/>
            </a:pPr>
            <a:r>
              <a:rPr lang="en-GB" sz="2600" b="1" dirty="0">
                <a:solidFill>
                  <a:srgbClr val="07B4B8"/>
                </a:solidFill>
              </a:rPr>
              <a:t>EVERYBODY BACK AND </a:t>
            </a:r>
          </a:p>
          <a:p>
            <a:pPr>
              <a:buNone/>
            </a:pPr>
            <a:r>
              <a:rPr lang="en-GB" sz="2600" b="1" dirty="0">
                <a:solidFill>
                  <a:srgbClr val="07B4B8"/>
                </a:solidFill>
              </a:rPr>
              <a:t>HAND IN LESSON PLANS BY: </a:t>
            </a:r>
          </a:p>
          <a:p>
            <a:pPr>
              <a:buNone/>
            </a:pPr>
            <a:r>
              <a:rPr lang="en-GB" sz="4000" b="1" dirty="0">
                <a:solidFill>
                  <a:srgbClr val="FF672B"/>
                </a:solidFill>
              </a:rPr>
              <a:t>5.10 p.m. </a:t>
            </a:r>
          </a:p>
        </p:txBody>
      </p:sp>
      <p:pic>
        <p:nvPicPr>
          <p:cNvPr id="54274" name="Picture 2" descr="http://www.sockitmama.com/wp-content/uploads/2011/03/class-raising-hands.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867637" y="4221088"/>
            <a:ext cx="3276363" cy="2184243"/>
          </a:xfrm>
          <a:prstGeom prst="rect">
            <a:avLst/>
          </a:prstGeom>
          <a:noFill/>
        </p:spPr>
      </p:pic>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Q+A</a:t>
            </a:r>
          </a:p>
        </p:txBody>
      </p:sp>
      <p:sp>
        <p:nvSpPr>
          <p:cNvPr id="3" name="Content Placeholder 2"/>
          <p:cNvSpPr>
            <a:spLocks noGrp="1"/>
          </p:cNvSpPr>
          <p:nvPr>
            <p:ph idx="1"/>
          </p:nvPr>
        </p:nvSpPr>
        <p:spPr>
          <a:xfrm>
            <a:off x="457200" y="2249424"/>
            <a:ext cx="4978896" cy="4325112"/>
          </a:xfrm>
        </p:spPr>
        <p:txBody>
          <a:bodyPr/>
          <a:lstStyle/>
          <a:p>
            <a:r>
              <a:rPr lang="en-GB" dirty="0"/>
              <a:t>If time before 4 p.m., please feel free to ask questions about anything TEFLy</a:t>
            </a:r>
          </a:p>
        </p:txBody>
      </p:sp>
      <p:pic>
        <p:nvPicPr>
          <p:cNvPr id="238594" name="Picture 2" descr="http://us.123rf.com/400wm/400/400/marish/marish1206/marish120600009/13955804-box-with-question-mark-icons.jpg"/>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5796136" y="1556792"/>
            <a:ext cx="2736305" cy="4812967"/>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Why do icebreakers?</a:t>
            </a:r>
          </a:p>
        </p:txBody>
      </p:sp>
      <p:sp>
        <p:nvSpPr>
          <p:cNvPr id="3" name="Content Placeholder 2"/>
          <p:cNvSpPr>
            <a:spLocks noGrp="1"/>
          </p:cNvSpPr>
          <p:nvPr>
            <p:ph idx="1"/>
          </p:nvPr>
        </p:nvSpPr>
        <p:spPr/>
        <p:txBody>
          <a:bodyPr/>
          <a:lstStyle/>
          <a:p>
            <a:r>
              <a:rPr lang="en-GB" dirty="0"/>
              <a:t>How did you feel during the activity?</a:t>
            </a:r>
          </a:p>
          <a:p>
            <a:r>
              <a:rPr lang="en-GB" dirty="0"/>
              <a:t>What are the benefits of doing an icebreaker activity like this?</a:t>
            </a: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Good Luck!</a:t>
            </a:r>
          </a:p>
        </p:txBody>
      </p:sp>
      <p:pic>
        <p:nvPicPr>
          <p:cNvPr id="16386" name="Picture 2" descr="http://fashionlaw.foxrothschild.com/uploads/image/GoodLuck.jpg"/>
          <p:cNvPicPr>
            <a:picLocks noChangeAspect="1" noChangeArrowheads="1"/>
          </p:cNvPicPr>
          <p:nvPr/>
        </p:nvPicPr>
        <p:blipFill>
          <a:blip r:embed="rId2" cstate="print"/>
          <a:srcRect/>
          <a:stretch>
            <a:fillRect/>
          </a:stretch>
        </p:blipFill>
        <p:spPr bwMode="auto">
          <a:xfrm>
            <a:off x="1979712" y="2492896"/>
            <a:ext cx="5581650" cy="3724276"/>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6878</TotalTime>
  <Words>2780</Words>
  <Application>Microsoft Office PowerPoint</Application>
  <PresentationFormat>On-screen Show (4:3)</PresentationFormat>
  <Paragraphs>636</Paragraphs>
  <Slides>90</Slides>
  <Notes>74</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90</vt:i4>
      </vt:variant>
    </vt:vector>
  </HeadingPairs>
  <TitlesOfParts>
    <vt:vector size="97" baseType="lpstr">
      <vt:lpstr>AR BERKLEY</vt:lpstr>
      <vt:lpstr>Arial</vt:lpstr>
      <vt:lpstr>Calibri</vt:lpstr>
      <vt:lpstr>Calibri Light</vt:lpstr>
      <vt:lpstr>Lucida Sans Unicode</vt:lpstr>
      <vt:lpstr>Wingdings</vt:lpstr>
      <vt:lpstr>Office Theme</vt:lpstr>
      <vt:lpstr>20-hour weekend classroom TEFL course</vt:lpstr>
      <vt:lpstr> WARMER  Hotel signs from around the world </vt:lpstr>
      <vt:lpstr>Course Outline</vt:lpstr>
      <vt:lpstr>SUNDAY</vt:lpstr>
      <vt:lpstr>Warmers</vt:lpstr>
      <vt:lpstr>Why do Warmers?</vt:lpstr>
      <vt:lpstr>Which do you think are true about your TEFL trainer?</vt:lpstr>
      <vt:lpstr>Icebreakers</vt:lpstr>
      <vt:lpstr>Why do icebreakers?</vt:lpstr>
      <vt:lpstr>Why do icebreakers?</vt:lpstr>
      <vt:lpstr>“Find Someone Who” results</vt:lpstr>
      <vt:lpstr>Classroom Management</vt:lpstr>
      <vt:lpstr>Classroom Management</vt:lpstr>
      <vt:lpstr>How would you deal with... </vt:lpstr>
      <vt:lpstr>Classroom Management Tips</vt:lpstr>
      <vt:lpstr>Classroom Contract (Here’s one I made earlier)</vt:lpstr>
      <vt:lpstr>Classroom Management Tips</vt:lpstr>
      <vt:lpstr>30 minutes</vt:lpstr>
      <vt:lpstr>Teaching absolute beginners</vt:lpstr>
      <vt:lpstr>Foreign Language Lesson</vt:lpstr>
      <vt:lpstr>Szia!</vt:lpstr>
      <vt:lpstr>  jól      nagyon jól</vt:lpstr>
      <vt:lpstr>  ...        ...... ...</vt:lpstr>
      <vt:lpstr>       Szia!</vt:lpstr>
      <vt:lpstr>PowerPoint Presentation</vt:lpstr>
      <vt:lpstr>PowerPoint Presentation</vt:lpstr>
      <vt:lpstr>Well done!</vt:lpstr>
      <vt:lpstr>Ways to give meaning</vt:lpstr>
      <vt:lpstr>Lesson Planning</vt:lpstr>
      <vt:lpstr>Teaching Pronunciation</vt:lpstr>
      <vt:lpstr>PowerPoint Presentation</vt:lpstr>
      <vt:lpstr>Teaching Pronunciation</vt:lpstr>
      <vt:lpstr>Teaching Pronunciation: L1</vt:lpstr>
      <vt:lpstr>Teaching Pronunciation: L1</vt:lpstr>
      <vt:lpstr>IPA: International Phonetic Alphabet</vt:lpstr>
      <vt:lpstr>Phonetic Alphabet</vt:lpstr>
      <vt:lpstr>Phonetic alphabet</vt:lpstr>
      <vt:lpstr>Phonetic alphabet</vt:lpstr>
      <vt:lpstr>Phonetic alphabet</vt:lpstr>
      <vt:lpstr>Phonetic alphabet</vt:lpstr>
      <vt:lpstr>Phonetic alphabet</vt:lpstr>
      <vt:lpstr>Phonetic alphabet</vt:lpstr>
      <vt:lpstr>Phonetic alphabet</vt:lpstr>
      <vt:lpstr>Phonetic alphabet</vt:lpstr>
      <vt:lpstr>Phonetic alphabet</vt:lpstr>
      <vt:lpstr>Phonetic alphabet</vt:lpstr>
      <vt:lpstr>Phonetic alphabet</vt:lpstr>
      <vt:lpstr>Phonetic alphabet</vt:lpstr>
      <vt:lpstr>Pronunciation secrets</vt:lpstr>
      <vt:lpstr>Pronunciation secrets</vt:lpstr>
      <vt:lpstr>Pronunciation secrets</vt:lpstr>
      <vt:lpstr>Pronunciation Secrets</vt:lpstr>
      <vt:lpstr>Pronunciation: Stress</vt:lpstr>
      <vt:lpstr>Stress</vt:lpstr>
      <vt:lpstr>Finally, it’s lunchtime</vt:lpstr>
      <vt:lpstr>Online course</vt:lpstr>
      <vt:lpstr>Functions (Some examples from 30+)</vt:lpstr>
      <vt:lpstr>Functions</vt:lpstr>
      <vt:lpstr>E.g. Giving Advice</vt:lpstr>
      <vt:lpstr>Functions / Grammar in Context</vt:lpstr>
      <vt:lpstr>Functions / Grammar in Context</vt:lpstr>
      <vt:lpstr>Grammar in Context</vt:lpstr>
      <vt:lpstr>Functions / Grammar in Context</vt:lpstr>
      <vt:lpstr>CVs</vt:lpstr>
      <vt:lpstr>Useful Websites for Resources</vt:lpstr>
      <vt:lpstr>Useful TEFL Job Websites</vt:lpstr>
      <vt:lpstr>Teaching Vocabulary</vt:lpstr>
      <vt:lpstr>Teaching vocabulary</vt:lpstr>
      <vt:lpstr>Checking understanding</vt:lpstr>
      <vt:lpstr>Concept questions</vt:lpstr>
      <vt:lpstr>Pet</vt:lpstr>
      <vt:lpstr>Pet</vt:lpstr>
      <vt:lpstr>Which of these are pets?</vt:lpstr>
      <vt:lpstr>Eliciting</vt:lpstr>
      <vt:lpstr>Eliciting</vt:lpstr>
      <vt:lpstr>Room Layout and Basic Needs</vt:lpstr>
      <vt:lpstr>Take 5-minute break</vt:lpstr>
      <vt:lpstr>Giving Instructions</vt:lpstr>
      <vt:lpstr>Giving Instructions</vt:lpstr>
      <vt:lpstr>Demonstration of Instruction giving</vt:lpstr>
      <vt:lpstr>Lesson Planning</vt:lpstr>
      <vt:lpstr>Reflection</vt:lpstr>
      <vt:lpstr>Present, Practise, Produce</vt:lpstr>
      <vt:lpstr>Test, Teach, Test</vt:lpstr>
      <vt:lpstr>Warmer, Body, Plenary</vt:lpstr>
      <vt:lpstr>Tips to avoid common mistakes</vt:lpstr>
      <vt:lpstr>First Teaching Practice</vt:lpstr>
      <vt:lpstr>First Teaching Practice</vt:lpstr>
      <vt:lpstr>Q+A</vt:lpstr>
      <vt:lpstr>Good Luck!</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 hour weekend classroom TEFL course</dc:title>
  <dc:creator>Erzsebet Bekes</dc:creator>
  <cp:lastModifiedBy>Emma Sheldon</cp:lastModifiedBy>
  <cp:revision>256</cp:revision>
  <dcterms:created xsi:type="dcterms:W3CDTF">2012-09-24T14:19:56Z</dcterms:created>
  <dcterms:modified xsi:type="dcterms:W3CDTF">2017-05-24T15:40:47Z</dcterms:modified>
</cp:coreProperties>
</file>