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4"/>
  </p:notesMasterIdLst>
  <p:handoutMasterIdLst>
    <p:handoutMasterId r:id="rId55"/>
  </p:handoutMasterIdLst>
  <p:sldIdLst>
    <p:sldId id="258" r:id="rId2"/>
    <p:sldId id="345" r:id="rId3"/>
    <p:sldId id="259" r:id="rId4"/>
    <p:sldId id="344" r:id="rId5"/>
    <p:sldId id="346" r:id="rId6"/>
    <p:sldId id="348" r:id="rId7"/>
    <p:sldId id="347" r:id="rId8"/>
    <p:sldId id="356" r:id="rId9"/>
    <p:sldId id="271" r:id="rId10"/>
    <p:sldId id="321" r:id="rId11"/>
    <p:sldId id="322" r:id="rId12"/>
    <p:sldId id="350" r:id="rId13"/>
    <p:sldId id="349" r:id="rId14"/>
    <p:sldId id="272" r:id="rId15"/>
    <p:sldId id="273" r:id="rId16"/>
    <p:sldId id="330" r:id="rId17"/>
    <p:sldId id="309" r:id="rId18"/>
    <p:sldId id="331" r:id="rId19"/>
    <p:sldId id="341" r:id="rId20"/>
    <p:sldId id="342" r:id="rId21"/>
    <p:sldId id="333" r:id="rId22"/>
    <p:sldId id="311" r:id="rId23"/>
    <p:sldId id="334" r:id="rId24"/>
    <p:sldId id="312" r:id="rId25"/>
    <p:sldId id="335" r:id="rId26"/>
    <p:sldId id="313" r:id="rId27"/>
    <p:sldId id="317" r:id="rId28"/>
    <p:sldId id="336" r:id="rId29"/>
    <p:sldId id="314" r:id="rId30"/>
    <p:sldId id="337" r:id="rId31"/>
    <p:sldId id="315" r:id="rId32"/>
    <p:sldId id="338" r:id="rId33"/>
    <p:sldId id="316" r:id="rId34"/>
    <p:sldId id="339" r:id="rId35"/>
    <p:sldId id="288" r:id="rId36"/>
    <p:sldId id="351" r:id="rId37"/>
    <p:sldId id="357" r:id="rId38"/>
    <p:sldId id="358" r:id="rId39"/>
    <p:sldId id="359" r:id="rId40"/>
    <p:sldId id="360" r:id="rId41"/>
    <p:sldId id="361" r:id="rId42"/>
    <p:sldId id="293" r:id="rId43"/>
    <p:sldId id="294" r:id="rId44"/>
    <p:sldId id="299" r:id="rId45"/>
    <p:sldId id="300" r:id="rId46"/>
    <p:sldId id="301" r:id="rId47"/>
    <p:sldId id="340" r:id="rId48"/>
    <p:sldId id="363" r:id="rId49"/>
    <p:sldId id="362" r:id="rId50"/>
    <p:sldId id="302" r:id="rId51"/>
    <p:sldId id="353" r:id="rId52"/>
    <p:sldId id="364" r:id="rId53"/>
  </p:sldIdLst>
  <p:sldSz cx="9144000" cy="6858000" type="screen4x3"/>
  <p:notesSz cx="6669088"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7B4B8"/>
    <a:srgbClr val="FF672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427" autoAdjust="0"/>
    <p:restoredTop sz="94624" autoAdjust="0"/>
  </p:normalViewPr>
  <p:slideViewPr>
    <p:cSldViewPr>
      <p:cViewPr varScale="1">
        <p:scale>
          <a:sx n="119" d="100"/>
          <a:sy n="119" d="100"/>
        </p:scale>
        <p:origin x="1500" y="102"/>
      </p:cViewPr>
      <p:guideLst>
        <p:guide orient="horz" pos="2160"/>
        <p:guide pos="2880"/>
      </p:guideLst>
    </p:cSldViewPr>
  </p:slideViewPr>
  <p:outlineViewPr>
    <p:cViewPr>
      <p:scale>
        <a:sx n="33" d="100"/>
        <a:sy n="33" d="100"/>
      </p:scale>
      <p:origin x="48" y="41916"/>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96332"/>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3777607" y="0"/>
            <a:ext cx="2889938" cy="496332"/>
          </a:xfrm>
          <a:prstGeom prst="rect">
            <a:avLst/>
          </a:prstGeom>
        </p:spPr>
        <p:txBody>
          <a:bodyPr vert="horz" lIns="91440" tIns="45720" rIns="91440" bIns="45720" rtlCol="0"/>
          <a:lstStyle>
            <a:lvl1pPr algn="r">
              <a:defRPr sz="1200"/>
            </a:lvl1pPr>
          </a:lstStyle>
          <a:p>
            <a:fld id="{4BE82550-A774-4F56-95F3-B2F6D8C84D77}" type="datetimeFigureOut">
              <a:rPr lang="en-GB" smtClean="0"/>
              <a:pPr/>
              <a:t>22/05/2017</a:t>
            </a:fld>
            <a:endParaRPr lang="en-GB" dirty="0"/>
          </a:p>
        </p:txBody>
      </p:sp>
      <p:sp>
        <p:nvSpPr>
          <p:cNvPr id="4" name="Footer Placeholder 3"/>
          <p:cNvSpPr>
            <a:spLocks noGrp="1"/>
          </p:cNvSpPr>
          <p:nvPr>
            <p:ph type="ftr" sz="quarter" idx="2"/>
          </p:nvPr>
        </p:nvSpPr>
        <p:spPr>
          <a:xfrm>
            <a:off x="0" y="9428583"/>
            <a:ext cx="2889938" cy="496332"/>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3777607" y="9428583"/>
            <a:ext cx="2889938" cy="496332"/>
          </a:xfrm>
          <a:prstGeom prst="rect">
            <a:avLst/>
          </a:prstGeom>
        </p:spPr>
        <p:txBody>
          <a:bodyPr vert="horz" lIns="91440" tIns="45720" rIns="91440" bIns="45720" rtlCol="0" anchor="b"/>
          <a:lstStyle>
            <a:lvl1pPr algn="r">
              <a:defRPr sz="1200"/>
            </a:lvl1pPr>
          </a:lstStyle>
          <a:p>
            <a:fld id="{EDECDD74-2157-492F-8695-302EB922BD59}" type="slidenum">
              <a:rPr lang="en-GB" smtClean="0"/>
              <a:pPr/>
              <a:t>‹#›</a:t>
            </a:fld>
            <a:endParaRPr lang="en-GB" dirty="0"/>
          </a:p>
        </p:txBody>
      </p:sp>
    </p:spTree>
    <p:extLst>
      <p:ext uri="{BB962C8B-B14F-4D97-AF65-F5344CB8AC3E}">
        <p14:creationId xmlns:p14="http://schemas.microsoft.com/office/powerpoint/2010/main" val="415905092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96332"/>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777607" y="0"/>
            <a:ext cx="2889938" cy="496332"/>
          </a:xfrm>
          <a:prstGeom prst="rect">
            <a:avLst/>
          </a:prstGeom>
        </p:spPr>
        <p:txBody>
          <a:bodyPr vert="horz" lIns="91440" tIns="45720" rIns="91440" bIns="45720" rtlCol="0"/>
          <a:lstStyle>
            <a:lvl1pPr algn="r">
              <a:defRPr sz="1200"/>
            </a:lvl1pPr>
          </a:lstStyle>
          <a:p>
            <a:fld id="{F50DA6C4-8EFD-491F-B228-5075DB4B1B44}" type="datetimeFigureOut">
              <a:rPr lang="en-GB" smtClean="0"/>
              <a:pPr/>
              <a:t>22/05/2017</a:t>
            </a:fld>
            <a:endParaRPr lang="en-GB" dirty="0"/>
          </a:p>
        </p:txBody>
      </p:sp>
      <p:sp>
        <p:nvSpPr>
          <p:cNvPr id="4" name="Slide Image Placeholder 3"/>
          <p:cNvSpPr>
            <a:spLocks noGrp="1" noRot="1" noChangeAspect="1"/>
          </p:cNvSpPr>
          <p:nvPr>
            <p:ph type="sldImg" idx="2"/>
          </p:nvPr>
        </p:nvSpPr>
        <p:spPr>
          <a:xfrm>
            <a:off x="854075" y="744538"/>
            <a:ext cx="4960938" cy="3722687"/>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66909" y="4715153"/>
            <a:ext cx="5335270" cy="446698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8583"/>
            <a:ext cx="2889938" cy="496332"/>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777607" y="9428583"/>
            <a:ext cx="2889938" cy="496332"/>
          </a:xfrm>
          <a:prstGeom prst="rect">
            <a:avLst/>
          </a:prstGeom>
        </p:spPr>
        <p:txBody>
          <a:bodyPr vert="horz" lIns="91440" tIns="45720" rIns="91440" bIns="45720" rtlCol="0" anchor="b"/>
          <a:lstStyle>
            <a:lvl1pPr algn="r">
              <a:defRPr sz="1200"/>
            </a:lvl1pPr>
          </a:lstStyle>
          <a:p>
            <a:fld id="{C6BD5B03-DF27-4CD3-862D-B7A1802579FD}" type="slidenum">
              <a:rPr lang="en-GB" smtClean="0"/>
              <a:pPr/>
              <a:t>‹#›</a:t>
            </a:fld>
            <a:endParaRPr lang="en-GB" dirty="0"/>
          </a:p>
        </p:txBody>
      </p:sp>
    </p:spTree>
    <p:extLst>
      <p:ext uri="{BB962C8B-B14F-4D97-AF65-F5344CB8AC3E}">
        <p14:creationId xmlns:p14="http://schemas.microsoft.com/office/powerpoint/2010/main" val="9400204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8.45</a:t>
            </a:r>
            <a:r>
              <a:rPr lang="en-GB" baseline="0" dirty="0"/>
              <a:t> – 9.05</a:t>
            </a:r>
            <a:endParaRPr lang="en-GB" dirty="0"/>
          </a:p>
        </p:txBody>
      </p:sp>
      <p:sp>
        <p:nvSpPr>
          <p:cNvPr id="4" name="Slide Number Placeholder 3"/>
          <p:cNvSpPr>
            <a:spLocks noGrp="1"/>
          </p:cNvSpPr>
          <p:nvPr>
            <p:ph type="sldNum" sz="quarter" idx="10"/>
          </p:nvPr>
        </p:nvSpPr>
        <p:spPr/>
        <p:txBody>
          <a:bodyPr/>
          <a:lstStyle/>
          <a:p>
            <a:fld id="{4D553063-C614-45A8-A9EE-56D37F97E015}" type="slidenum">
              <a:rPr lang="en-GB" smtClean="0"/>
              <a:pPr/>
              <a:t>2</a:t>
            </a:fld>
            <a:endParaRPr lang="en-GB" dirty="0"/>
          </a:p>
        </p:txBody>
      </p:sp>
    </p:spTree>
    <p:extLst>
      <p:ext uri="{BB962C8B-B14F-4D97-AF65-F5344CB8AC3E}">
        <p14:creationId xmlns:p14="http://schemas.microsoft.com/office/powerpoint/2010/main" val="55362463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10.30 – 11.00 (15 mins reading, 15 mins speaking)</a:t>
            </a:r>
          </a:p>
        </p:txBody>
      </p:sp>
      <p:sp>
        <p:nvSpPr>
          <p:cNvPr id="4" name="Slide Number Placeholder 3"/>
          <p:cNvSpPr>
            <a:spLocks noGrp="1"/>
          </p:cNvSpPr>
          <p:nvPr>
            <p:ph type="sldNum" sz="quarter" idx="10"/>
          </p:nvPr>
        </p:nvSpPr>
        <p:spPr/>
        <p:txBody>
          <a:bodyPr/>
          <a:lstStyle/>
          <a:p>
            <a:fld id="{C6BD5B03-DF27-4CD3-862D-B7A1802579FD}" type="slidenum">
              <a:rPr lang="en-GB" smtClean="0"/>
              <a:pPr/>
              <a:t>12</a:t>
            </a:fld>
            <a:endParaRPr lang="en-GB" dirty="0"/>
          </a:p>
        </p:txBody>
      </p:sp>
    </p:spTree>
    <p:extLst>
      <p:ext uri="{BB962C8B-B14F-4D97-AF65-F5344CB8AC3E}">
        <p14:creationId xmlns:p14="http://schemas.microsoft.com/office/powerpoint/2010/main" val="231203416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11.30</a:t>
            </a:r>
            <a:r>
              <a:rPr lang="en-GB" baseline="0" dirty="0"/>
              <a:t> – 12.00</a:t>
            </a:r>
            <a:endParaRPr lang="en-GB" dirty="0"/>
          </a:p>
        </p:txBody>
      </p:sp>
      <p:sp>
        <p:nvSpPr>
          <p:cNvPr id="4" name="Slide Number Placeholder 3"/>
          <p:cNvSpPr>
            <a:spLocks noGrp="1"/>
          </p:cNvSpPr>
          <p:nvPr>
            <p:ph type="sldNum" sz="quarter" idx="10"/>
          </p:nvPr>
        </p:nvSpPr>
        <p:spPr/>
        <p:txBody>
          <a:bodyPr/>
          <a:lstStyle/>
          <a:p>
            <a:fld id="{C6BD5B03-DF27-4CD3-862D-B7A1802579FD}" type="slidenum">
              <a:rPr lang="en-GB" smtClean="0"/>
              <a:pPr/>
              <a:t>14</a:t>
            </a:fld>
            <a:endParaRPr lang="en-GB" dirty="0"/>
          </a:p>
        </p:txBody>
      </p:sp>
    </p:spTree>
    <p:extLst>
      <p:ext uri="{BB962C8B-B14F-4D97-AF65-F5344CB8AC3E}">
        <p14:creationId xmlns:p14="http://schemas.microsoft.com/office/powerpoint/2010/main" val="36658703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11.50</a:t>
            </a:r>
          </a:p>
        </p:txBody>
      </p:sp>
      <p:sp>
        <p:nvSpPr>
          <p:cNvPr id="4" name="Slide Number Placeholder 3"/>
          <p:cNvSpPr>
            <a:spLocks noGrp="1"/>
          </p:cNvSpPr>
          <p:nvPr>
            <p:ph type="sldNum" sz="quarter" idx="10"/>
          </p:nvPr>
        </p:nvSpPr>
        <p:spPr/>
        <p:txBody>
          <a:bodyPr/>
          <a:lstStyle/>
          <a:p>
            <a:fld id="{C6BD5B03-DF27-4CD3-862D-B7A1802579FD}" type="slidenum">
              <a:rPr lang="en-GB" smtClean="0"/>
              <a:pPr/>
              <a:t>35</a:t>
            </a:fld>
            <a:endParaRPr lang="en-GB" dirty="0"/>
          </a:p>
        </p:txBody>
      </p:sp>
    </p:spTree>
    <p:extLst>
      <p:ext uri="{BB962C8B-B14F-4D97-AF65-F5344CB8AC3E}">
        <p14:creationId xmlns:p14="http://schemas.microsoft.com/office/powerpoint/2010/main" val="166178358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12.00</a:t>
            </a:r>
          </a:p>
        </p:txBody>
      </p:sp>
      <p:sp>
        <p:nvSpPr>
          <p:cNvPr id="4" name="Slide Number Placeholder 3"/>
          <p:cNvSpPr>
            <a:spLocks noGrp="1"/>
          </p:cNvSpPr>
          <p:nvPr>
            <p:ph type="sldNum" sz="quarter" idx="10"/>
          </p:nvPr>
        </p:nvSpPr>
        <p:spPr/>
        <p:txBody>
          <a:bodyPr/>
          <a:lstStyle/>
          <a:p>
            <a:fld id="{C6BD5B03-DF27-4CD3-862D-B7A1802579FD}" type="slidenum">
              <a:rPr lang="en-GB" smtClean="0"/>
              <a:pPr/>
              <a:t>37</a:t>
            </a:fld>
            <a:endParaRPr lang="en-GB" dirty="0"/>
          </a:p>
        </p:txBody>
      </p:sp>
    </p:spTree>
    <p:extLst>
      <p:ext uri="{BB962C8B-B14F-4D97-AF65-F5344CB8AC3E}">
        <p14:creationId xmlns:p14="http://schemas.microsoft.com/office/powerpoint/2010/main" val="320287429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12.05</a:t>
            </a:r>
          </a:p>
        </p:txBody>
      </p:sp>
      <p:sp>
        <p:nvSpPr>
          <p:cNvPr id="4" name="Slide Number Placeholder 3"/>
          <p:cNvSpPr>
            <a:spLocks noGrp="1"/>
          </p:cNvSpPr>
          <p:nvPr>
            <p:ph type="sldNum" sz="quarter" idx="10"/>
          </p:nvPr>
        </p:nvSpPr>
        <p:spPr/>
        <p:txBody>
          <a:bodyPr/>
          <a:lstStyle/>
          <a:p>
            <a:fld id="{C6BD5B03-DF27-4CD3-862D-B7A1802579FD}" type="slidenum">
              <a:rPr lang="en-GB" smtClean="0"/>
              <a:pPr/>
              <a:t>38</a:t>
            </a:fld>
            <a:endParaRPr lang="en-GB" dirty="0"/>
          </a:p>
        </p:txBody>
      </p:sp>
    </p:spTree>
    <p:extLst>
      <p:ext uri="{BB962C8B-B14F-4D97-AF65-F5344CB8AC3E}">
        <p14:creationId xmlns:p14="http://schemas.microsoft.com/office/powerpoint/2010/main" val="360579968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C6BD5B03-DF27-4CD3-862D-B7A1802579FD}" type="slidenum">
              <a:rPr lang="en-GB" smtClean="0"/>
              <a:pPr/>
              <a:t>39</a:t>
            </a:fld>
            <a:endParaRPr lang="en-GB" dirty="0"/>
          </a:p>
        </p:txBody>
      </p:sp>
    </p:spTree>
    <p:extLst>
      <p:ext uri="{BB962C8B-B14F-4D97-AF65-F5344CB8AC3E}">
        <p14:creationId xmlns:p14="http://schemas.microsoft.com/office/powerpoint/2010/main" val="300518872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C6BD5B03-DF27-4CD3-862D-B7A1802579FD}" type="slidenum">
              <a:rPr lang="en-GB" smtClean="0"/>
              <a:pPr/>
              <a:t>40</a:t>
            </a:fld>
            <a:endParaRPr lang="en-GB" dirty="0"/>
          </a:p>
        </p:txBody>
      </p:sp>
    </p:spTree>
    <p:extLst>
      <p:ext uri="{BB962C8B-B14F-4D97-AF65-F5344CB8AC3E}">
        <p14:creationId xmlns:p14="http://schemas.microsoft.com/office/powerpoint/2010/main" val="348716351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12.05</a:t>
            </a:r>
            <a:r>
              <a:rPr lang="en-GB" baseline="0" dirty="0"/>
              <a:t> – 12.20</a:t>
            </a:r>
            <a:endParaRPr lang="en-GB" dirty="0"/>
          </a:p>
        </p:txBody>
      </p:sp>
      <p:sp>
        <p:nvSpPr>
          <p:cNvPr id="4" name="Slide Number Placeholder 3"/>
          <p:cNvSpPr>
            <a:spLocks noGrp="1"/>
          </p:cNvSpPr>
          <p:nvPr>
            <p:ph type="sldNum" sz="quarter" idx="10"/>
          </p:nvPr>
        </p:nvSpPr>
        <p:spPr/>
        <p:txBody>
          <a:bodyPr/>
          <a:lstStyle/>
          <a:p>
            <a:fld id="{C6BD5B03-DF27-4CD3-862D-B7A1802579FD}" type="slidenum">
              <a:rPr lang="en-GB" smtClean="0"/>
              <a:pPr/>
              <a:t>41</a:t>
            </a:fld>
            <a:endParaRPr lang="en-GB" dirty="0"/>
          </a:p>
        </p:txBody>
      </p:sp>
    </p:spTree>
    <p:extLst>
      <p:ext uri="{BB962C8B-B14F-4D97-AF65-F5344CB8AC3E}">
        <p14:creationId xmlns:p14="http://schemas.microsoft.com/office/powerpoint/2010/main" val="37525843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12.20</a:t>
            </a:r>
          </a:p>
        </p:txBody>
      </p:sp>
      <p:sp>
        <p:nvSpPr>
          <p:cNvPr id="4" name="Slide Number Placeholder 3"/>
          <p:cNvSpPr>
            <a:spLocks noGrp="1"/>
          </p:cNvSpPr>
          <p:nvPr>
            <p:ph type="sldNum" sz="quarter" idx="10"/>
          </p:nvPr>
        </p:nvSpPr>
        <p:spPr/>
        <p:txBody>
          <a:bodyPr/>
          <a:lstStyle/>
          <a:p>
            <a:fld id="{C6BD5B03-DF27-4CD3-862D-B7A1802579FD}" type="slidenum">
              <a:rPr lang="en-GB" smtClean="0"/>
              <a:pPr/>
              <a:t>42</a:t>
            </a:fld>
            <a:endParaRPr lang="en-GB" dirty="0"/>
          </a:p>
        </p:txBody>
      </p:sp>
    </p:spTree>
    <p:extLst>
      <p:ext uri="{BB962C8B-B14F-4D97-AF65-F5344CB8AC3E}">
        <p14:creationId xmlns:p14="http://schemas.microsoft.com/office/powerpoint/2010/main" val="78122678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12.30</a:t>
            </a:r>
          </a:p>
        </p:txBody>
      </p:sp>
      <p:sp>
        <p:nvSpPr>
          <p:cNvPr id="4" name="Slide Number Placeholder 3"/>
          <p:cNvSpPr>
            <a:spLocks noGrp="1"/>
          </p:cNvSpPr>
          <p:nvPr>
            <p:ph type="sldNum" sz="quarter" idx="10"/>
          </p:nvPr>
        </p:nvSpPr>
        <p:spPr/>
        <p:txBody>
          <a:bodyPr/>
          <a:lstStyle/>
          <a:p>
            <a:fld id="{C6BD5B03-DF27-4CD3-862D-B7A1802579FD}" type="slidenum">
              <a:rPr lang="en-GB" smtClean="0"/>
              <a:pPr/>
              <a:t>43</a:t>
            </a:fld>
            <a:endParaRPr lang="en-GB" dirty="0"/>
          </a:p>
        </p:txBody>
      </p:sp>
    </p:spTree>
    <p:extLst>
      <p:ext uri="{BB962C8B-B14F-4D97-AF65-F5344CB8AC3E}">
        <p14:creationId xmlns:p14="http://schemas.microsoft.com/office/powerpoint/2010/main" val="37818206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9.05 – 9.07</a:t>
            </a:r>
          </a:p>
        </p:txBody>
      </p:sp>
      <p:sp>
        <p:nvSpPr>
          <p:cNvPr id="4" name="Slide Number Placeholder 3"/>
          <p:cNvSpPr>
            <a:spLocks noGrp="1"/>
          </p:cNvSpPr>
          <p:nvPr>
            <p:ph type="sldNum" sz="quarter" idx="10"/>
          </p:nvPr>
        </p:nvSpPr>
        <p:spPr/>
        <p:txBody>
          <a:bodyPr/>
          <a:lstStyle/>
          <a:p>
            <a:fld id="{4D553063-C614-45A8-A9EE-56D37F97E015}" type="slidenum">
              <a:rPr lang="en-GB" smtClean="0"/>
              <a:pPr/>
              <a:t>3</a:t>
            </a:fld>
            <a:endParaRPr lang="en-GB" dirty="0"/>
          </a:p>
        </p:txBody>
      </p:sp>
    </p:spTree>
    <p:extLst>
      <p:ext uri="{BB962C8B-B14F-4D97-AF65-F5344CB8AC3E}">
        <p14:creationId xmlns:p14="http://schemas.microsoft.com/office/powerpoint/2010/main" val="56947064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12.40</a:t>
            </a:r>
          </a:p>
        </p:txBody>
      </p:sp>
      <p:sp>
        <p:nvSpPr>
          <p:cNvPr id="4" name="Slide Number Placeholder 3"/>
          <p:cNvSpPr>
            <a:spLocks noGrp="1"/>
          </p:cNvSpPr>
          <p:nvPr>
            <p:ph type="sldNum" sz="quarter" idx="10"/>
          </p:nvPr>
        </p:nvSpPr>
        <p:spPr/>
        <p:txBody>
          <a:bodyPr/>
          <a:lstStyle/>
          <a:p>
            <a:fld id="{C6BD5B03-DF27-4CD3-862D-B7A1802579FD}" type="slidenum">
              <a:rPr lang="en-GB" smtClean="0"/>
              <a:pPr/>
              <a:t>44</a:t>
            </a:fld>
            <a:endParaRPr lang="en-GB" dirty="0"/>
          </a:p>
        </p:txBody>
      </p:sp>
    </p:spTree>
    <p:extLst>
      <p:ext uri="{BB962C8B-B14F-4D97-AF65-F5344CB8AC3E}">
        <p14:creationId xmlns:p14="http://schemas.microsoft.com/office/powerpoint/2010/main" val="196422866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12.50 – 12.55</a:t>
            </a:r>
          </a:p>
        </p:txBody>
      </p:sp>
      <p:sp>
        <p:nvSpPr>
          <p:cNvPr id="4" name="Slide Number Placeholder 3"/>
          <p:cNvSpPr>
            <a:spLocks noGrp="1"/>
          </p:cNvSpPr>
          <p:nvPr>
            <p:ph type="sldNum" sz="quarter" idx="10"/>
          </p:nvPr>
        </p:nvSpPr>
        <p:spPr/>
        <p:txBody>
          <a:bodyPr/>
          <a:lstStyle/>
          <a:p>
            <a:fld id="{C6BD5B03-DF27-4CD3-862D-B7A1802579FD}" type="slidenum">
              <a:rPr lang="en-GB" smtClean="0"/>
              <a:pPr/>
              <a:t>45</a:t>
            </a:fld>
            <a:endParaRPr lang="en-GB" dirty="0"/>
          </a:p>
        </p:txBody>
      </p:sp>
    </p:spTree>
    <p:extLst>
      <p:ext uri="{BB962C8B-B14F-4D97-AF65-F5344CB8AC3E}">
        <p14:creationId xmlns:p14="http://schemas.microsoft.com/office/powerpoint/2010/main" val="153849678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12.55</a:t>
            </a:r>
          </a:p>
        </p:txBody>
      </p:sp>
      <p:sp>
        <p:nvSpPr>
          <p:cNvPr id="4" name="Slide Number Placeholder 3"/>
          <p:cNvSpPr>
            <a:spLocks noGrp="1"/>
          </p:cNvSpPr>
          <p:nvPr>
            <p:ph type="sldNum" sz="quarter" idx="10"/>
          </p:nvPr>
        </p:nvSpPr>
        <p:spPr/>
        <p:txBody>
          <a:bodyPr/>
          <a:lstStyle/>
          <a:p>
            <a:fld id="{C6BD5B03-DF27-4CD3-862D-B7A1802579FD}" type="slidenum">
              <a:rPr lang="en-GB" smtClean="0"/>
              <a:pPr/>
              <a:t>48</a:t>
            </a:fld>
            <a:endParaRPr lang="en-GB" dirty="0"/>
          </a:p>
        </p:txBody>
      </p:sp>
    </p:spTree>
    <p:extLst>
      <p:ext uri="{BB962C8B-B14F-4D97-AF65-F5344CB8AC3E}">
        <p14:creationId xmlns:p14="http://schemas.microsoft.com/office/powerpoint/2010/main" val="23148085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9.05</a:t>
            </a:r>
          </a:p>
        </p:txBody>
      </p:sp>
      <p:sp>
        <p:nvSpPr>
          <p:cNvPr id="4" name="Slide Number Placeholder 3"/>
          <p:cNvSpPr>
            <a:spLocks noGrp="1"/>
          </p:cNvSpPr>
          <p:nvPr>
            <p:ph type="sldNum" sz="quarter" idx="10"/>
          </p:nvPr>
        </p:nvSpPr>
        <p:spPr/>
        <p:txBody>
          <a:bodyPr/>
          <a:lstStyle/>
          <a:p>
            <a:fld id="{C6BD5B03-DF27-4CD3-862D-B7A1802579FD}" type="slidenum">
              <a:rPr lang="en-GB" smtClean="0"/>
              <a:pPr/>
              <a:t>4</a:t>
            </a:fld>
            <a:endParaRPr lang="en-GB" dirty="0"/>
          </a:p>
        </p:txBody>
      </p:sp>
    </p:spTree>
    <p:extLst>
      <p:ext uri="{BB962C8B-B14F-4D97-AF65-F5344CB8AC3E}">
        <p14:creationId xmlns:p14="http://schemas.microsoft.com/office/powerpoint/2010/main" val="32487014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9.05</a:t>
            </a:r>
            <a:r>
              <a:rPr lang="en-GB" baseline="0" dirty="0"/>
              <a:t> – 9.30</a:t>
            </a:r>
            <a:endParaRPr lang="en-GB" dirty="0"/>
          </a:p>
        </p:txBody>
      </p:sp>
      <p:sp>
        <p:nvSpPr>
          <p:cNvPr id="4" name="Slide Number Placeholder 3"/>
          <p:cNvSpPr>
            <a:spLocks noGrp="1"/>
          </p:cNvSpPr>
          <p:nvPr>
            <p:ph type="sldNum" sz="quarter" idx="10"/>
          </p:nvPr>
        </p:nvSpPr>
        <p:spPr/>
        <p:txBody>
          <a:bodyPr/>
          <a:lstStyle/>
          <a:p>
            <a:fld id="{4D553063-C614-45A8-A9EE-56D37F97E015}" type="slidenum">
              <a:rPr lang="en-GB" smtClean="0"/>
              <a:pPr/>
              <a:t>5</a:t>
            </a:fld>
            <a:endParaRPr lang="en-GB" dirty="0"/>
          </a:p>
        </p:txBody>
      </p:sp>
    </p:spTree>
    <p:extLst>
      <p:ext uri="{BB962C8B-B14F-4D97-AF65-F5344CB8AC3E}">
        <p14:creationId xmlns:p14="http://schemas.microsoft.com/office/powerpoint/2010/main" val="30560452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9.30</a:t>
            </a:r>
            <a:r>
              <a:rPr lang="en-GB" baseline="0" dirty="0"/>
              <a:t> – 10.10</a:t>
            </a:r>
            <a:endParaRPr lang="en-GB" dirty="0"/>
          </a:p>
        </p:txBody>
      </p:sp>
      <p:sp>
        <p:nvSpPr>
          <p:cNvPr id="4" name="Slide Number Placeholder 3"/>
          <p:cNvSpPr>
            <a:spLocks noGrp="1"/>
          </p:cNvSpPr>
          <p:nvPr>
            <p:ph type="sldNum" sz="quarter" idx="10"/>
          </p:nvPr>
        </p:nvSpPr>
        <p:spPr/>
        <p:txBody>
          <a:bodyPr/>
          <a:lstStyle/>
          <a:p>
            <a:fld id="{4D553063-C614-45A8-A9EE-56D37F97E015}" type="slidenum">
              <a:rPr lang="en-GB" smtClean="0"/>
              <a:pPr/>
              <a:t>6</a:t>
            </a:fld>
            <a:endParaRPr lang="en-GB" dirty="0"/>
          </a:p>
        </p:txBody>
      </p:sp>
    </p:spTree>
    <p:extLst>
      <p:ext uri="{BB962C8B-B14F-4D97-AF65-F5344CB8AC3E}">
        <p14:creationId xmlns:p14="http://schemas.microsoft.com/office/powerpoint/2010/main" val="3337590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10.10 – 10.30</a:t>
            </a:r>
          </a:p>
        </p:txBody>
      </p:sp>
      <p:sp>
        <p:nvSpPr>
          <p:cNvPr id="4" name="Slide Number Placeholder 3"/>
          <p:cNvSpPr>
            <a:spLocks noGrp="1"/>
          </p:cNvSpPr>
          <p:nvPr>
            <p:ph type="sldNum" sz="quarter" idx="10"/>
          </p:nvPr>
        </p:nvSpPr>
        <p:spPr/>
        <p:txBody>
          <a:bodyPr/>
          <a:lstStyle/>
          <a:p>
            <a:fld id="{4D553063-C614-45A8-A9EE-56D37F97E015}" type="slidenum">
              <a:rPr lang="en-GB" smtClean="0"/>
              <a:pPr/>
              <a:t>7</a:t>
            </a:fld>
            <a:endParaRPr lang="en-GB" dirty="0"/>
          </a:p>
        </p:txBody>
      </p:sp>
    </p:spTree>
    <p:extLst>
      <p:ext uri="{BB962C8B-B14F-4D97-AF65-F5344CB8AC3E}">
        <p14:creationId xmlns:p14="http://schemas.microsoft.com/office/powerpoint/2010/main" val="37987382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10.30 – 11.00 (15 mins reading, 15 mins speaking)</a:t>
            </a:r>
          </a:p>
        </p:txBody>
      </p:sp>
      <p:sp>
        <p:nvSpPr>
          <p:cNvPr id="4" name="Slide Number Placeholder 3"/>
          <p:cNvSpPr>
            <a:spLocks noGrp="1"/>
          </p:cNvSpPr>
          <p:nvPr>
            <p:ph type="sldNum" sz="quarter" idx="10"/>
          </p:nvPr>
        </p:nvSpPr>
        <p:spPr/>
        <p:txBody>
          <a:bodyPr/>
          <a:lstStyle/>
          <a:p>
            <a:fld id="{C6BD5B03-DF27-4CD3-862D-B7A1802579FD}" type="slidenum">
              <a:rPr lang="en-GB" smtClean="0"/>
              <a:pPr/>
              <a:t>9</a:t>
            </a:fld>
            <a:endParaRPr lang="en-GB" dirty="0"/>
          </a:p>
        </p:txBody>
      </p:sp>
    </p:spTree>
    <p:extLst>
      <p:ext uri="{BB962C8B-B14F-4D97-AF65-F5344CB8AC3E}">
        <p14:creationId xmlns:p14="http://schemas.microsoft.com/office/powerpoint/2010/main" val="28810462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C6BD5B03-DF27-4CD3-862D-B7A1802579FD}" type="slidenum">
              <a:rPr lang="en-GB" smtClean="0"/>
              <a:pPr/>
              <a:t>10</a:t>
            </a:fld>
            <a:endParaRPr lang="en-GB" dirty="0"/>
          </a:p>
        </p:txBody>
      </p:sp>
    </p:spTree>
    <p:extLst>
      <p:ext uri="{BB962C8B-B14F-4D97-AF65-F5344CB8AC3E}">
        <p14:creationId xmlns:p14="http://schemas.microsoft.com/office/powerpoint/2010/main" val="33535902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a:p>
            <a:endParaRPr lang="en-GB" dirty="0"/>
          </a:p>
        </p:txBody>
      </p:sp>
      <p:sp>
        <p:nvSpPr>
          <p:cNvPr id="4" name="Slide Number Placeholder 3"/>
          <p:cNvSpPr>
            <a:spLocks noGrp="1"/>
          </p:cNvSpPr>
          <p:nvPr>
            <p:ph type="sldNum" sz="quarter" idx="10"/>
          </p:nvPr>
        </p:nvSpPr>
        <p:spPr/>
        <p:txBody>
          <a:bodyPr/>
          <a:lstStyle/>
          <a:p>
            <a:fld id="{C6BD5B03-DF27-4CD3-862D-B7A1802579FD}" type="slidenum">
              <a:rPr lang="en-GB" smtClean="0"/>
              <a:pPr/>
              <a:t>11</a:t>
            </a:fld>
            <a:endParaRPr lang="en-GB" dirty="0"/>
          </a:p>
        </p:txBody>
      </p:sp>
    </p:spTree>
    <p:extLst>
      <p:ext uri="{BB962C8B-B14F-4D97-AF65-F5344CB8AC3E}">
        <p14:creationId xmlns:p14="http://schemas.microsoft.com/office/powerpoint/2010/main" val="149106200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useBgFill="1">
        <p:nvSpPr>
          <p:cNvPr id="30" name="Rounded Rectangle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Title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en-US"/>
              <a:t>Click to edit Master title style</a:t>
            </a:r>
          </a:p>
        </p:txBody>
      </p:sp>
      <p:sp>
        <p:nvSpPr>
          <p:cNvPr id="9" name="Subtitle 8"/>
          <p:cNvSpPr>
            <a:spLocks noGrp="1"/>
          </p:cNvSpPr>
          <p:nvPr>
            <p:ph type="subTitle" idx="1"/>
          </p:nvPr>
        </p:nvSpPr>
        <p:spPr>
          <a:xfrm>
            <a:off x="457200" y="3899938"/>
            <a:ext cx="4953000" cy="1752600"/>
          </a:xfrm>
        </p:spPr>
        <p:txBody>
          <a:bodyPr/>
          <a:lstStyle>
            <a:lvl1pPr marL="64008" indent="0" algn="l">
              <a:buNone/>
              <a:defRPr sz="2400">
                <a:solidFill>
                  <a:schemeClr val="bg1">
                    <a:lumMod val="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dirty="0"/>
              <a:t>Click to edit Master subtitle style</a:t>
            </a:r>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530351" y="188640"/>
            <a:ext cx="2369840" cy="675404"/>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1">
                    <a:lumMod val="50000"/>
                  </a:schemeClr>
                </a:solidFill>
              </a:defRPr>
            </a:lvl1pPr>
          </a:lstStyle>
          <a:p>
            <a:r>
              <a:rPr kumimoji="0" lang="en-US" dirty="0"/>
              <a:t>Click to edit Master title style</a:t>
            </a:r>
          </a:p>
        </p:txBody>
      </p:sp>
      <p:sp>
        <p:nvSpPr>
          <p:cNvPr id="3" name="Vertical Text Placeholder 2"/>
          <p:cNvSpPr>
            <a:spLocks noGrp="1"/>
          </p:cNvSpPr>
          <p:nvPr>
            <p:ph type="body" orient="vert" idx="1"/>
          </p:nvPr>
        </p:nvSpPr>
        <p:spPr/>
        <p:txBody>
          <a:bodyPr vert="eaVert"/>
          <a:lstStyle>
            <a:lvl1pPr>
              <a:defRPr>
                <a:solidFill>
                  <a:schemeClr val="bg1">
                    <a:lumMod val="50000"/>
                  </a:schemeClr>
                </a:solidFill>
              </a:defRPr>
            </a:lvl1pPr>
            <a:lvl2pPr>
              <a:defRPr>
                <a:solidFill>
                  <a:schemeClr val="bg1">
                    <a:lumMod val="50000"/>
                  </a:schemeClr>
                </a:solidFill>
              </a:defRPr>
            </a:lvl2pPr>
            <a:lvl3pPr>
              <a:defRPr>
                <a:solidFill>
                  <a:schemeClr val="bg1">
                    <a:lumMod val="50000"/>
                  </a:schemeClr>
                </a:solidFill>
              </a:defRPr>
            </a:lvl3pPr>
            <a:lvl4pPr>
              <a:defRPr>
                <a:solidFill>
                  <a:schemeClr val="bg1">
                    <a:lumMod val="50000"/>
                  </a:schemeClr>
                </a:solidFill>
              </a:defRPr>
            </a:lvl4pPr>
            <a:lvl5pPr>
              <a:defRPr>
                <a:solidFill>
                  <a:schemeClr val="bg1">
                    <a:lumMod val="50000"/>
                  </a:schemeClr>
                </a:solidFill>
              </a:defRPr>
            </a:lvl5p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04248" y="1143000"/>
            <a:ext cx="1905000" cy="5486400"/>
          </a:xfrm>
        </p:spPr>
        <p:txBody>
          <a:bodyPr vert="eaVert"/>
          <a:lstStyle>
            <a:lvl1pPr>
              <a:defRPr>
                <a:solidFill>
                  <a:schemeClr val="bg1">
                    <a:lumMod val="50000"/>
                  </a:schemeClr>
                </a:solidFill>
              </a:defRPr>
            </a:lvl1pPr>
          </a:lstStyle>
          <a:p>
            <a:r>
              <a:rPr kumimoji="0" lang="en-US" dirty="0"/>
              <a:t>Click to edit Master title style</a:t>
            </a:r>
          </a:p>
        </p:txBody>
      </p:sp>
      <p:sp>
        <p:nvSpPr>
          <p:cNvPr id="3" name="Vertical Text Placeholder 2"/>
          <p:cNvSpPr>
            <a:spLocks noGrp="1"/>
          </p:cNvSpPr>
          <p:nvPr>
            <p:ph type="body" orient="vert" idx="1"/>
          </p:nvPr>
        </p:nvSpPr>
        <p:spPr>
          <a:xfrm>
            <a:off x="457200" y="1143000"/>
            <a:ext cx="6248400" cy="5486400"/>
          </a:xfrm>
        </p:spPr>
        <p:txBody>
          <a:bodyPr vert="eaVert"/>
          <a:lstStyle>
            <a:lvl1pPr>
              <a:defRPr>
                <a:solidFill>
                  <a:schemeClr val="bg1">
                    <a:lumMod val="50000"/>
                  </a:schemeClr>
                </a:solidFill>
              </a:defRPr>
            </a:lvl1pPr>
            <a:lvl2pPr>
              <a:defRPr>
                <a:solidFill>
                  <a:schemeClr val="bg1">
                    <a:lumMod val="50000"/>
                  </a:schemeClr>
                </a:solidFill>
              </a:defRPr>
            </a:lvl2pPr>
            <a:lvl3pPr>
              <a:defRPr>
                <a:solidFill>
                  <a:schemeClr val="bg1">
                    <a:lumMod val="50000"/>
                  </a:schemeClr>
                </a:solidFill>
              </a:defRPr>
            </a:lvl3pPr>
            <a:lvl4pPr>
              <a:defRPr>
                <a:solidFill>
                  <a:schemeClr val="bg1">
                    <a:lumMod val="50000"/>
                  </a:schemeClr>
                </a:solidFill>
              </a:defRPr>
            </a:lvl4pPr>
            <a:lvl5pPr>
              <a:defRPr>
                <a:solidFill>
                  <a:schemeClr val="bg1">
                    <a:lumMod val="50000"/>
                  </a:schemeClr>
                </a:solidFill>
              </a:defRPr>
            </a:lvl5p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1">
                    <a:lumMod val="50000"/>
                  </a:schemeClr>
                </a:solidFill>
              </a:defRPr>
            </a:lvl1pPr>
          </a:lstStyle>
          <a:p>
            <a:r>
              <a:rPr kumimoji="0" lang="en-US" dirty="0"/>
              <a:t>Click to edit Master title style</a:t>
            </a:r>
          </a:p>
        </p:txBody>
      </p:sp>
      <p:sp>
        <p:nvSpPr>
          <p:cNvPr id="3" name="Content Placeholder 2"/>
          <p:cNvSpPr>
            <a:spLocks noGrp="1"/>
          </p:cNvSpPr>
          <p:nvPr>
            <p:ph idx="1"/>
          </p:nvPr>
        </p:nvSpPr>
        <p:spPr/>
        <p:txBody>
          <a:bodyPr/>
          <a:lstStyle>
            <a:lvl1pPr>
              <a:defRPr>
                <a:solidFill>
                  <a:schemeClr val="bg1">
                    <a:lumMod val="50000"/>
                  </a:schemeClr>
                </a:solidFill>
              </a:defRPr>
            </a:lvl1pPr>
            <a:lvl2pPr>
              <a:defRPr>
                <a:solidFill>
                  <a:schemeClr val="bg1">
                    <a:lumMod val="50000"/>
                  </a:schemeClr>
                </a:solidFill>
              </a:defRPr>
            </a:lvl2pPr>
            <a:lvl3pPr>
              <a:defRPr>
                <a:solidFill>
                  <a:schemeClr val="bg1">
                    <a:lumMod val="50000"/>
                  </a:schemeClr>
                </a:solidFill>
              </a:defRPr>
            </a:lvl3pPr>
            <a:lvl4pPr>
              <a:defRPr>
                <a:solidFill>
                  <a:schemeClr val="bg1">
                    <a:lumMod val="50000"/>
                  </a:schemeClr>
                </a:solidFill>
              </a:defRPr>
            </a:lvl4pPr>
            <a:lvl5pPr>
              <a:defRPr>
                <a:solidFill>
                  <a:schemeClr val="bg1">
                    <a:lumMod val="50000"/>
                  </a:schemeClr>
                </a:solidFill>
              </a:defRPr>
            </a:lvl5p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chemeClr val="bg1">
                    <a:lumMod val="50000"/>
                  </a:schemeClr>
                </a:solidFill>
                <a:effectLst>
                  <a:outerShdw blurRad="38100" dist="38100" dir="5400000" algn="tl" rotWithShape="0">
                    <a:srgbClr val="000000">
                      <a:alpha val="25000"/>
                    </a:srgbClr>
                  </a:outerShdw>
                </a:effectLst>
                <a:latin typeface="+mn-lt"/>
              </a:defRPr>
            </a:lvl1pPr>
          </a:lstStyle>
          <a:p>
            <a:r>
              <a:rPr kumimoji="0" lang="en-US" dirty="0"/>
              <a:t>Click to edit Master title style</a:t>
            </a:r>
          </a:p>
        </p:txBody>
      </p:sp>
      <p:sp>
        <p:nvSpPr>
          <p:cNvPr id="3" name="Text Placeholder 2"/>
          <p:cNvSpPr>
            <a:spLocks noGrp="1"/>
          </p:cNvSpPr>
          <p:nvPr>
            <p:ph type="body" idx="1"/>
          </p:nvPr>
        </p:nvSpPr>
        <p:spPr>
          <a:xfrm>
            <a:off x="722313" y="3367088"/>
            <a:ext cx="7772400" cy="1509712"/>
          </a:xfrm>
        </p:spPr>
        <p:txBody>
          <a:bodyPr anchor="t"/>
          <a:lstStyle>
            <a:lvl1pPr marL="45720" indent="0">
              <a:buNone/>
              <a:defRPr sz="2100" b="0">
                <a:solidFill>
                  <a:schemeClr val="bg1">
                    <a:lumMod val="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dirty="0"/>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1">
                    <a:lumMod val="50000"/>
                  </a:schemeClr>
                </a:solidFill>
              </a:defRPr>
            </a:lvl1pPr>
          </a:lstStyle>
          <a:p>
            <a:r>
              <a:rPr kumimoji="0" lang="en-US" dirty="0"/>
              <a:t>Click to edit Master title style</a:t>
            </a:r>
          </a:p>
        </p:txBody>
      </p:sp>
      <p:sp>
        <p:nvSpPr>
          <p:cNvPr id="3" name="Content Placeholder 2"/>
          <p:cNvSpPr>
            <a:spLocks noGrp="1"/>
          </p:cNvSpPr>
          <p:nvPr>
            <p:ph sz="half" idx="1"/>
          </p:nvPr>
        </p:nvSpPr>
        <p:spPr>
          <a:xfrm>
            <a:off x="457200" y="2249424"/>
            <a:ext cx="4038600" cy="4525963"/>
          </a:xfrm>
        </p:spPr>
        <p:txBody>
          <a:bodyPr/>
          <a:lstStyle>
            <a:lvl1pPr marL="452628" indent="-342900">
              <a:buFont typeface="Arial" panose="020B0604020202020204" pitchFamily="34" charset="0"/>
              <a:buChar char="•"/>
              <a:defRPr sz="2000">
                <a:solidFill>
                  <a:schemeClr val="bg1">
                    <a:lumMod val="50000"/>
                  </a:schemeClr>
                </a:solidFill>
              </a:defRPr>
            </a:lvl1pPr>
            <a:lvl2pPr marL="754380" indent="-342900">
              <a:buFont typeface="Arial" panose="020B0604020202020204" pitchFamily="34" charset="0"/>
              <a:buChar char="•"/>
              <a:defRPr sz="1900">
                <a:solidFill>
                  <a:schemeClr val="bg1">
                    <a:lumMod val="50000"/>
                  </a:schemeClr>
                </a:solidFill>
              </a:defRPr>
            </a:lvl2pPr>
            <a:lvl3pPr marL="989838" indent="-285750">
              <a:buFont typeface="Arial" panose="020B0604020202020204" pitchFamily="34" charset="0"/>
              <a:buChar char="•"/>
              <a:defRPr sz="1800">
                <a:solidFill>
                  <a:schemeClr val="bg1">
                    <a:lumMod val="50000"/>
                  </a:schemeClr>
                </a:solidFill>
              </a:defRPr>
            </a:lvl3pPr>
            <a:lvl4pPr marL="1264158" indent="-285750">
              <a:buFont typeface="Arial" panose="020B0604020202020204" pitchFamily="34" charset="0"/>
              <a:buChar char="•"/>
              <a:defRPr sz="1800">
                <a:solidFill>
                  <a:schemeClr val="bg1">
                    <a:lumMod val="50000"/>
                  </a:schemeClr>
                </a:solidFill>
              </a:defRPr>
            </a:lvl4pPr>
            <a:lvl5pPr marL="1492758" indent="-285750">
              <a:buFont typeface="Arial" panose="020B0604020202020204" pitchFamily="34" charset="0"/>
              <a:buChar char="•"/>
              <a:defRPr sz="1800">
                <a:solidFill>
                  <a:schemeClr val="bg1">
                    <a:lumMod val="50000"/>
                  </a:schemeClr>
                </a:solidFill>
              </a:defRPr>
            </a:lvl5p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
        <p:nvSpPr>
          <p:cNvPr id="4" name="Content Placeholder 3"/>
          <p:cNvSpPr>
            <a:spLocks noGrp="1"/>
          </p:cNvSpPr>
          <p:nvPr>
            <p:ph sz="half" idx="2"/>
          </p:nvPr>
        </p:nvSpPr>
        <p:spPr>
          <a:xfrm>
            <a:off x="4648200" y="2249424"/>
            <a:ext cx="4038600" cy="4525963"/>
          </a:xfrm>
        </p:spPr>
        <p:txBody>
          <a:bodyPr/>
          <a:lstStyle>
            <a:lvl1pPr marL="452628" indent="-342900">
              <a:buFont typeface="Arial" panose="020B0604020202020204" pitchFamily="34" charset="0"/>
              <a:buChar char="•"/>
              <a:defRPr sz="2000">
                <a:solidFill>
                  <a:schemeClr val="bg1">
                    <a:lumMod val="50000"/>
                  </a:schemeClr>
                </a:solidFill>
              </a:defRPr>
            </a:lvl1pPr>
            <a:lvl2pPr marL="754380" indent="-342900">
              <a:buFont typeface="Arial" panose="020B0604020202020204" pitchFamily="34" charset="0"/>
              <a:buChar char="•"/>
              <a:defRPr sz="1900">
                <a:solidFill>
                  <a:schemeClr val="bg1">
                    <a:lumMod val="50000"/>
                  </a:schemeClr>
                </a:solidFill>
              </a:defRPr>
            </a:lvl2pPr>
            <a:lvl3pPr marL="989838" indent="-285750">
              <a:buFont typeface="Arial" panose="020B0604020202020204" pitchFamily="34" charset="0"/>
              <a:buChar char="•"/>
              <a:defRPr sz="1800">
                <a:solidFill>
                  <a:schemeClr val="bg1">
                    <a:lumMod val="50000"/>
                  </a:schemeClr>
                </a:solidFill>
              </a:defRPr>
            </a:lvl3pPr>
            <a:lvl4pPr marL="1264158" indent="-285750">
              <a:buFont typeface="Arial" panose="020B0604020202020204" pitchFamily="34" charset="0"/>
              <a:buChar char="•"/>
              <a:defRPr sz="1800">
                <a:solidFill>
                  <a:schemeClr val="bg1">
                    <a:lumMod val="50000"/>
                  </a:schemeClr>
                </a:solidFill>
              </a:defRPr>
            </a:lvl4pPr>
            <a:lvl5pPr marL="1492758" indent="-285750">
              <a:buFont typeface="Arial" panose="020B0604020202020204" pitchFamily="34" charset="0"/>
              <a:buChar char="•"/>
              <a:defRPr sz="1800">
                <a:solidFill>
                  <a:schemeClr val="bg1">
                    <a:lumMod val="50000"/>
                  </a:schemeClr>
                </a:solidFill>
              </a:defRPr>
            </a:lvl5p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1000" y="1143000"/>
            <a:ext cx="8382000" cy="1069848"/>
          </a:xfrm>
        </p:spPr>
        <p:txBody>
          <a:bodyPr anchor="ctr"/>
          <a:lstStyle>
            <a:lvl1pPr>
              <a:defRPr sz="4000" b="0" i="0" cap="none" baseline="0">
                <a:solidFill>
                  <a:schemeClr val="bg1">
                    <a:lumMod val="50000"/>
                  </a:schemeClr>
                </a:solidFill>
              </a:defRPr>
            </a:lvl1pPr>
          </a:lstStyle>
          <a:p>
            <a:r>
              <a:rPr kumimoji="0" lang="en-US" dirty="0"/>
              <a:t>Click to edit Master title style</a:t>
            </a:r>
          </a:p>
        </p:txBody>
      </p:sp>
      <p:sp>
        <p:nvSpPr>
          <p:cNvPr id="3" name="Text Placeholder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bg1">
                    <a:lumMod val="50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dirty="0"/>
              <a:t>Click to edit Master text styles</a:t>
            </a:r>
          </a:p>
        </p:txBody>
      </p:sp>
      <p:sp>
        <p:nvSpPr>
          <p:cNvPr id="4" name="Text Placeholder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bg1">
                    <a:lumMod val="50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dirty="0"/>
              <a:t>Click to edit Master text styles</a:t>
            </a:r>
          </a:p>
        </p:txBody>
      </p:sp>
      <p:sp>
        <p:nvSpPr>
          <p:cNvPr id="5" name="Content Placeholder 4"/>
          <p:cNvSpPr>
            <a:spLocks noGrp="1"/>
          </p:cNvSpPr>
          <p:nvPr>
            <p:ph sz="quarter" idx="2"/>
          </p:nvPr>
        </p:nvSpPr>
        <p:spPr>
          <a:xfrm>
            <a:off x="381000" y="2708519"/>
            <a:ext cx="4041648" cy="3886200"/>
          </a:xfrm>
        </p:spPr>
        <p:txBody>
          <a:bodyPr/>
          <a:lstStyle>
            <a:lvl1pPr>
              <a:defRPr sz="2000">
                <a:solidFill>
                  <a:schemeClr val="bg1">
                    <a:lumMod val="50000"/>
                  </a:schemeClr>
                </a:solidFill>
              </a:defRPr>
            </a:lvl1pPr>
            <a:lvl2pPr>
              <a:defRPr sz="2000">
                <a:solidFill>
                  <a:schemeClr val="bg1">
                    <a:lumMod val="50000"/>
                  </a:schemeClr>
                </a:solidFill>
              </a:defRPr>
            </a:lvl2pPr>
            <a:lvl3pPr>
              <a:defRPr sz="1800">
                <a:solidFill>
                  <a:schemeClr val="bg1">
                    <a:lumMod val="50000"/>
                  </a:schemeClr>
                </a:solidFill>
              </a:defRPr>
            </a:lvl3pPr>
            <a:lvl4pPr>
              <a:defRPr sz="1600">
                <a:solidFill>
                  <a:schemeClr val="bg1">
                    <a:lumMod val="50000"/>
                  </a:schemeClr>
                </a:solidFill>
              </a:defRPr>
            </a:lvl4pPr>
            <a:lvl5pPr>
              <a:defRPr sz="1600">
                <a:solidFill>
                  <a:schemeClr val="bg1">
                    <a:lumMod val="50000"/>
                  </a:schemeClr>
                </a:solidFill>
              </a:defRPr>
            </a:lvl5p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
        <p:nvSpPr>
          <p:cNvPr id="6" name="Content Placeholder 5"/>
          <p:cNvSpPr>
            <a:spLocks noGrp="1"/>
          </p:cNvSpPr>
          <p:nvPr>
            <p:ph sz="quarter" idx="4"/>
          </p:nvPr>
        </p:nvSpPr>
        <p:spPr>
          <a:xfrm>
            <a:off x="4718304" y="2708519"/>
            <a:ext cx="4041775" cy="3886200"/>
          </a:xfrm>
        </p:spPr>
        <p:txBody>
          <a:bodyPr/>
          <a:lstStyle>
            <a:lvl1pPr>
              <a:defRPr sz="2000">
                <a:solidFill>
                  <a:schemeClr val="bg1">
                    <a:lumMod val="50000"/>
                  </a:schemeClr>
                </a:solidFill>
              </a:defRPr>
            </a:lvl1pPr>
            <a:lvl2pPr>
              <a:defRPr sz="2000">
                <a:solidFill>
                  <a:schemeClr val="bg1">
                    <a:lumMod val="50000"/>
                  </a:schemeClr>
                </a:solidFill>
              </a:defRPr>
            </a:lvl2pPr>
            <a:lvl3pPr>
              <a:defRPr sz="1800">
                <a:solidFill>
                  <a:schemeClr val="bg1">
                    <a:lumMod val="50000"/>
                  </a:schemeClr>
                </a:solidFill>
              </a:defRPr>
            </a:lvl3pPr>
            <a:lvl4pPr>
              <a:defRPr sz="1600">
                <a:solidFill>
                  <a:schemeClr val="bg1">
                    <a:lumMod val="50000"/>
                  </a:schemeClr>
                </a:solidFill>
              </a:defRPr>
            </a:lvl4pPr>
            <a:lvl5pPr>
              <a:defRPr sz="1600">
                <a:solidFill>
                  <a:schemeClr val="bg1">
                    <a:lumMod val="50000"/>
                  </a:schemeClr>
                </a:solidFill>
              </a:defRPr>
            </a:lvl5p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069848"/>
          </a:xfrm>
        </p:spPr>
        <p:txBody>
          <a:bodyPr anchor="ctr"/>
          <a:lstStyle>
            <a:lvl1pPr>
              <a:defRPr sz="4000">
                <a:solidFill>
                  <a:schemeClr val="bg1">
                    <a:lumMod val="50000"/>
                  </a:schemeClr>
                </a:solidFill>
              </a:defRPr>
            </a:lvl1pPr>
          </a:lstStyle>
          <a:p>
            <a:r>
              <a:rPr kumimoji="0" lang="en-US" dirty="0"/>
              <a:t>Click to edit Master title style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496" y="1101970"/>
            <a:ext cx="3383280" cy="877824"/>
          </a:xfrm>
        </p:spPr>
        <p:txBody>
          <a:bodyPr anchor="b"/>
          <a:lstStyle>
            <a:lvl1pPr algn="l">
              <a:buNone/>
              <a:defRPr sz="1800" b="1">
                <a:solidFill>
                  <a:schemeClr val="bg1">
                    <a:lumMod val="50000"/>
                  </a:schemeClr>
                </a:solidFill>
              </a:defRPr>
            </a:lvl1pPr>
          </a:lstStyle>
          <a:p>
            <a:r>
              <a:rPr kumimoji="0" lang="en-US" dirty="0"/>
              <a:t>Click to edit Master title style</a:t>
            </a:r>
          </a:p>
        </p:txBody>
      </p:sp>
      <p:sp>
        <p:nvSpPr>
          <p:cNvPr id="3" name="Text Placeholder 2"/>
          <p:cNvSpPr>
            <a:spLocks noGrp="1"/>
          </p:cNvSpPr>
          <p:nvPr>
            <p:ph type="body" idx="2"/>
          </p:nvPr>
        </p:nvSpPr>
        <p:spPr>
          <a:xfrm>
            <a:off x="5353496" y="2010727"/>
            <a:ext cx="3383280" cy="4617720"/>
          </a:xfrm>
        </p:spPr>
        <p:txBody>
          <a:bodyPr/>
          <a:lstStyle>
            <a:lvl1pPr marL="9144" indent="0">
              <a:buNone/>
              <a:defRPr sz="1400">
                <a:solidFill>
                  <a:schemeClr val="bg1">
                    <a:lumMod val="50000"/>
                  </a:schemeClr>
                </a:solidFill>
              </a:defRPr>
            </a:lvl1pPr>
            <a:lvl2pPr>
              <a:buNone/>
              <a:defRPr sz="1200"/>
            </a:lvl2pPr>
            <a:lvl3pPr>
              <a:buNone/>
              <a:defRPr sz="1000"/>
            </a:lvl3pPr>
            <a:lvl4pPr>
              <a:buNone/>
              <a:defRPr sz="900"/>
            </a:lvl4pPr>
            <a:lvl5pPr>
              <a:buNone/>
              <a:defRPr sz="900"/>
            </a:lvl5pPr>
          </a:lstStyle>
          <a:p>
            <a:pPr lvl="0" eaLnBrk="1" latinLnBrk="0" hangingPunct="1"/>
            <a:r>
              <a:rPr kumimoji="0" lang="en-US" dirty="0"/>
              <a:t>Click to edit Master text styles</a:t>
            </a:r>
          </a:p>
        </p:txBody>
      </p:sp>
      <p:sp>
        <p:nvSpPr>
          <p:cNvPr id="4" name="Content Placeholder 3"/>
          <p:cNvSpPr>
            <a:spLocks noGrp="1"/>
          </p:cNvSpPr>
          <p:nvPr>
            <p:ph sz="half" idx="1"/>
          </p:nvPr>
        </p:nvSpPr>
        <p:spPr>
          <a:xfrm>
            <a:off x="152400" y="776287"/>
            <a:ext cx="5102352" cy="5852160"/>
          </a:xfrm>
        </p:spPr>
        <p:txBody>
          <a:bodyPr/>
          <a:lstStyle>
            <a:lvl1pPr>
              <a:defRPr sz="3200">
                <a:solidFill>
                  <a:schemeClr val="bg1">
                    <a:lumMod val="50000"/>
                  </a:schemeClr>
                </a:solidFill>
              </a:defRPr>
            </a:lvl1pPr>
            <a:lvl2pPr>
              <a:defRPr sz="2800">
                <a:solidFill>
                  <a:schemeClr val="bg1">
                    <a:lumMod val="50000"/>
                  </a:schemeClr>
                </a:solidFill>
              </a:defRPr>
            </a:lvl2pPr>
            <a:lvl3pPr>
              <a:defRPr sz="2400">
                <a:solidFill>
                  <a:schemeClr val="bg1">
                    <a:lumMod val="50000"/>
                  </a:schemeClr>
                </a:solidFill>
              </a:defRPr>
            </a:lvl3pPr>
            <a:lvl4pPr>
              <a:defRPr sz="2000">
                <a:solidFill>
                  <a:schemeClr val="bg1">
                    <a:lumMod val="50000"/>
                  </a:schemeClr>
                </a:solidFill>
              </a:defRPr>
            </a:lvl4pPr>
            <a:lvl5pPr>
              <a:defRPr sz="2000">
                <a:solidFill>
                  <a:schemeClr val="bg1">
                    <a:lumMod val="50000"/>
                  </a:schemeClr>
                </a:solidFill>
              </a:defRPr>
            </a:lvl5p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40434" y="1109160"/>
            <a:ext cx="586803" cy="4681637"/>
          </a:xfrm>
        </p:spPr>
        <p:txBody>
          <a:bodyPr vert="vert270" lIns="45720" tIns="0" rIns="45720" anchor="t"/>
          <a:lstStyle>
            <a:lvl1pPr algn="ctr">
              <a:buNone/>
              <a:defRPr sz="2000" b="1">
                <a:solidFill>
                  <a:schemeClr val="bg1">
                    <a:lumMod val="50000"/>
                  </a:schemeClr>
                </a:solidFill>
              </a:defRPr>
            </a:lvl1pPr>
          </a:lstStyle>
          <a:p>
            <a:r>
              <a:rPr kumimoji="0" lang="en-US" dirty="0"/>
              <a:t>Click to edit Master title style</a:t>
            </a:r>
          </a:p>
        </p:txBody>
      </p:sp>
      <p:sp>
        <p:nvSpPr>
          <p:cNvPr id="3" name="Picture Placeholder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solidFill>
                  <a:schemeClr val="bg1">
                    <a:lumMod val="50000"/>
                  </a:schemeClr>
                </a:solidFill>
              </a:defRPr>
            </a:lvl1pPr>
          </a:lstStyle>
          <a:p>
            <a:r>
              <a:rPr kumimoji="0" lang="en-US" dirty="0"/>
              <a:t>Click icon to add picture</a:t>
            </a:r>
          </a:p>
        </p:txBody>
      </p:sp>
      <p:sp>
        <p:nvSpPr>
          <p:cNvPr id="4" name="Text Placeholder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solidFill>
                  <a:schemeClr val="bg1">
                    <a:lumMod val="50000"/>
                  </a:schemeClr>
                </a:solidFill>
              </a:defRPr>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dirty="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2.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useBgFill="1">
        <p:nvSpPr>
          <p:cNvPr id="34" name="Rounded Rectangle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5" name="Rectangle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Rectangle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Rectangle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8" name="Rectangle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9" name="Rectangle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40" name="Rectangle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457200" y="1143000"/>
            <a:ext cx="8229600" cy="1066800"/>
          </a:xfrm>
          <a:prstGeom prst="rect">
            <a:avLst/>
          </a:prstGeom>
        </p:spPr>
        <p:txBody>
          <a:bodyPr vert="horz" anchor="ctr">
            <a:normAutofit/>
          </a:bodyPr>
          <a:lstStyle/>
          <a:p>
            <a:r>
              <a:rPr kumimoji="0" lang="en-US" dirty="0"/>
              <a:t>Click to edit Master title style</a:t>
            </a:r>
          </a:p>
        </p:txBody>
      </p:sp>
      <p:sp>
        <p:nvSpPr>
          <p:cNvPr id="13" name="Text Placeholder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en-US" dirty="0"/>
              <a:t>Click to edit Master text styles</a:t>
            </a:r>
          </a:p>
          <a:p>
            <a:pPr lvl="1" eaLnBrk="1" latinLnBrk="0" hangingPunct="1"/>
            <a:r>
              <a:rPr kumimoji="0" lang="en-US" dirty="0"/>
              <a:t>Second level</a:t>
            </a:r>
          </a:p>
          <a:p>
            <a:pPr lvl="2" eaLnBrk="1" latinLnBrk="0" hangingPunct="1"/>
            <a:r>
              <a:rPr kumimoji="0" lang="en-US" dirty="0"/>
              <a:t>Third level</a:t>
            </a:r>
          </a:p>
          <a:p>
            <a:pPr lvl="3" eaLnBrk="1" latinLnBrk="0" hangingPunct="1"/>
            <a:r>
              <a:rPr kumimoji="0" lang="en-US" dirty="0"/>
              <a:t>Fourth level</a:t>
            </a:r>
          </a:p>
          <a:p>
            <a:pPr lvl="4" eaLnBrk="1" latinLnBrk="0" hangingPunct="1"/>
            <a:r>
              <a:rPr kumimoji="0" lang="en-US" dirty="0"/>
              <a:t>Fifth level</a:t>
            </a:r>
          </a:p>
        </p:txBody>
      </p:sp>
      <p:pic>
        <p:nvPicPr>
          <p:cNvPr id="4" name="Picture 3"/>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6085613" y="186327"/>
            <a:ext cx="2801888" cy="798538"/>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a:solidFill>
            <a:schemeClr val="bg1">
              <a:lumMod val="50000"/>
            </a:schemeClr>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bg1">
              <a:lumMod val="50000"/>
            </a:schemeClr>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bg1">
              <a:lumMod val="50000"/>
            </a:schemeClr>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bg1">
              <a:lumMod val="50000"/>
            </a:schemeClr>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bg1">
              <a:lumMod val="50000"/>
            </a:schemeClr>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bg1">
              <a:lumMod val="50000"/>
            </a:schemeClr>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hyperlink" Target="http://www.esl-lab.com/"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solidFill>
                  <a:schemeClr val="accent5">
                    <a:lumMod val="50000"/>
                  </a:schemeClr>
                </a:solidFill>
              </a:rPr>
              <a:t>20-hour weekend classroom TEFL course</a:t>
            </a:r>
          </a:p>
        </p:txBody>
      </p:sp>
      <p:sp>
        <p:nvSpPr>
          <p:cNvPr id="3" name="Subtitle 2"/>
          <p:cNvSpPr>
            <a:spLocks noGrp="1"/>
          </p:cNvSpPr>
          <p:nvPr>
            <p:ph type="subTitle" idx="1"/>
          </p:nvPr>
        </p:nvSpPr>
        <p:spPr/>
        <p:txBody>
          <a:bodyPr/>
          <a:lstStyle/>
          <a:p>
            <a:endParaRPr lang="en-GB" dirty="0"/>
          </a:p>
          <a:p>
            <a:endParaRPr lang="en-GB" dirty="0"/>
          </a:p>
          <a:p>
            <a:r>
              <a:rPr lang="en-GB" dirty="0">
                <a:solidFill>
                  <a:schemeClr val="accent5">
                    <a:lumMod val="50000"/>
                  </a:schemeClr>
                </a:solidFill>
              </a:rPr>
              <a:t>Sunday</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Teaching Speaking and Reading</a:t>
            </a:r>
          </a:p>
        </p:txBody>
      </p:sp>
      <p:sp>
        <p:nvSpPr>
          <p:cNvPr id="3" name="Content Placeholder 2"/>
          <p:cNvSpPr>
            <a:spLocks noGrp="1"/>
          </p:cNvSpPr>
          <p:nvPr>
            <p:ph idx="1"/>
          </p:nvPr>
        </p:nvSpPr>
        <p:spPr>
          <a:xfrm>
            <a:off x="457200" y="2060848"/>
            <a:ext cx="8229600" cy="4513688"/>
          </a:xfrm>
        </p:spPr>
        <p:txBody>
          <a:bodyPr>
            <a:normAutofit/>
          </a:bodyPr>
          <a:lstStyle/>
          <a:p>
            <a:r>
              <a:rPr lang="en-GB" dirty="0">
                <a:solidFill>
                  <a:srgbClr val="FF672B"/>
                </a:solidFill>
              </a:rPr>
              <a:t>We are actually killing a third bird:</a:t>
            </a:r>
          </a:p>
          <a:p>
            <a:r>
              <a:rPr lang="en-GB" b="1" dirty="0">
                <a:solidFill>
                  <a:srgbClr val="FF672B"/>
                </a:solidFill>
              </a:rPr>
              <a:t>DIFFERENTIATION</a:t>
            </a:r>
          </a:p>
          <a:p>
            <a:r>
              <a:rPr lang="en-GB" dirty="0">
                <a:solidFill>
                  <a:srgbClr val="FF672B"/>
                </a:solidFill>
              </a:rPr>
              <a:t>Unless you are teaching just one student, your students will have different strengths and weaknesses, there will be some who love reading, others that hate it, some who love speaking, others that hate it.</a:t>
            </a:r>
          </a:p>
          <a:p>
            <a:r>
              <a:rPr lang="en-GB" b="1" dirty="0">
                <a:solidFill>
                  <a:srgbClr val="FF672B"/>
                </a:solidFill>
              </a:rPr>
              <a:t>DIFFERENTIATION</a:t>
            </a:r>
            <a:r>
              <a:rPr lang="en-GB" dirty="0">
                <a:solidFill>
                  <a:srgbClr val="FF672B"/>
                </a:solidFill>
              </a:rPr>
              <a:t> is the way to cater to different levels, learning styles and preferences in the same lesson with the same group.</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Teaching Speaking and Reading</a:t>
            </a:r>
          </a:p>
        </p:txBody>
      </p:sp>
      <p:sp>
        <p:nvSpPr>
          <p:cNvPr id="3" name="Content Placeholder 2"/>
          <p:cNvSpPr>
            <a:spLocks noGrp="1"/>
          </p:cNvSpPr>
          <p:nvPr>
            <p:ph idx="1"/>
          </p:nvPr>
        </p:nvSpPr>
        <p:spPr>
          <a:xfrm>
            <a:off x="457200" y="2060848"/>
            <a:ext cx="8229600" cy="4513688"/>
          </a:xfrm>
        </p:spPr>
        <p:txBody>
          <a:bodyPr>
            <a:normAutofit/>
          </a:bodyPr>
          <a:lstStyle/>
          <a:p>
            <a:r>
              <a:rPr lang="en-GB" b="1" dirty="0">
                <a:solidFill>
                  <a:srgbClr val="FF672B"/>
                </a:solidFill>
              </a:rPr>
              <a:t>DIFFERENTIATION</a:t>
            </a:r>
          </a:p>
          <a:p>
            <a:r>
              <a:rPr lang="en-GB" dirty="0">
                <a:solidFill>
                  <a:srgbClr val="FF672B"/>
                </a:solidFill>
              </a:rPr>
              <a:t>A: Go to a table marked A if you like reading, read fairly fast and can quickly summarise what you’ve read.</a:t>
            </a:r>
          </a:p>
          <a:p>
            <a:r>
              <a:rPr lang="en-GB" dirty="0">
                <a:solidFill>
                  <a:srgbClr val="FF672B"/>
                </a:solidFill>
              </a:rPr>
              <a:t>B: Go to a table marked B if you are neither an A nor a C.</a:t>
            </a:r>
          </a:p>
          <a:p>
            <a:r>
              <a:rPr lang="en-GB" dirty="0">
                <a:solidFill>
                  <a:srgbClr val="FF672B"/>
                </a:solidFill>
              </a:rPr>
              <a:t>C: Go to a table marked C if you dislike reading long texts or you have a slower than average reading speed, or you just don’t feel like reading a lot right now.</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Teaching Speaking and Reading</a:t>
            </a:r>
          </a:p>
        </p:txBody>
      </p:sp>
      <p:sp>
        <p:nvSpPr>
          <p:cNvPr id="3" name="Content Placeholder 2"/>
          <p:cNvSpPr>
            <a:spLocks noGrp="1"/>
          </p:cNvSpPr>
          <p:nvPr>
            <p:ph idx="1"/>
          </p:nvPr>
        </p:nvSpPr>
        <p:spPr>
          <a:xfrm>
            <a:off x="457200" y="2060848"/>
            <a:ext cx="8229600" cy="4513688"/>
          </a:xfrm>
        </p:spPr>
        <p:txBody>
          <a:bodyPr>
            <a:normAutofit/>
          </a:bodyPr>
          <a:lstStyle/>
          <a:p>
            <a:r>
              <a:rPr lang="en-GB" sz="2600" dirty="0"/>
              <a:t>We are going to kill two birds with one stone and do a communicate jigsaw reading exercise that covers two skills (speaking and reading) at the same time.</a:t>
            </a:r>
          </a:p>
          <a:p>
            <a:r>
              <a:rPr lang="en-GB" b="1" dirty="0"/>
              <a:t>Instructions:</a:t>
            </a:r>
          </a:p>
          <a:p>
            <a:r>
              <a:rPr lang="en-GB" dirty="0">
                <a:solidFill>
                  <a:srgbClr val="FF672B"/>
                </a:solidFill>
              </a:rPr>
              <a:t>1) Make six groups of 5 people</a:t>
            </a:r>
          </a:p>
          <a:p>
            <a:r>
              <a:rPr lang="en-GB" dirty="0">
                <a:solidFill>
                  <a:srgbClr val="FF672B"/>
                </a:solidFill>
              </a:rPr>
              <a:t>2) Read your handout in detail, take short notes and summarise the most important parts</a:t>
            </a:r>
          </a:p>
          <a:p>
            <a:r>
              <a:rPr lang="en-GB" dirty="0">
                <a:solidFill>
                  <a:srgbClr val="FF672B"/>
                </a:solidFill>
              </a:rPr>
              <a:t>3) Make new groups, teach your handout (using only your notes)</a:t>
            </a:r>
          </a:p>
          <a:p>
            <a:r>
              <a:rPr lang="en-GB" dirty="0">
                <a:solidFill>
                  <a:srgbClr val="FF672B"/>
                </a:solidFill>
              </a:rPr>
              <a:t>4) Class test (Collective prize if you get 80%)</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Break</a:t>
            </a:r>
          </a:p>
        </p:txBody>
      </p:sp>
      <p:sp>
        <p:nvSpPr>
          <p:cNvPr id="3" name="Content Placeholder 2"/>
          <p:cNvSpPr>
            <a:spLocks noGrp="1"/>
          </p:cNvSpPr>
          <p:nvPr>
            <p:ph idx="1"/>
          </p:nvPr>
        </p:nvSpPr>
        <p:spPr/>
        <p:txBody>
          <a:bodyPr/>
          <a:lstStyle/>
          <a:p>
            <a:pPr>
              <a:buNone/>
            </a:pPr>
            <a:r>
              <a:rPr lang="en-GB" dirty="0"/>
              <a:t>Yeyy! 11.00 – 11.30</a:t>
            </a:r>
          </a:p>
        </p:txBody>
      </p:sp>
      <p:pic>
        <p:nvPicPr>
          <p:cNvPr id="73730" name="Picture 2" descr="http://www.mymcpl.org/_uploaded_resources/take_a_break.jpg"/>
          <p:cNvPicPr>
            <a:picLocks noChangeAspect="1" noChangeArrowheads="1"/>
          </p:cNvPicPr>
          <p:nvPr/>
        </p:nvPicPr>
        <p:blipFill>
          <a:blip r:embed="rId2" cstate="print"/>
          <a:srcRect/>
          <a:stretch>
            <a:fillRect/>
          </a:stretch>
        </p:blipFill>
        <p:spPr bwMode="auto">
          <a:xfrm>
            <a:off x="2627784" y="3284984"/>
            <a:ext cx="4354264" cy="2892549"/>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TPR Quiz</a:t>
            </a:r>
          </a:p>
        </p:txBody>
      </p:sp>
      <p:sp>
        <p:nvSpPr>
          <p:cNvPr id="3" name="Content Placeholder 2"/>
          <p:cNvSpPr>
            <a:spLocks noGrp="1"/>
          </p:cNvSpPr>
          <p:nvPr>
            <p:ph idx="1"/>
          </p:nvPr>
        </p:nvSpPr>
        <p:spPr/>
        <p:txBody>
          <a:bodyPr>
            <a:normAutofit fontScale="92500"/>
          </a:bodyPr>
          <a:lstStyle/>
          <a:p>
            <a:r>
              <a:rPr lang="en-GB" dirty="0"/>
              <a:t>Total Physical Response is a fun way of doing a “test” and it gives you a great idea of how much the class has learned.</a:t>
            </a:r>
          </a:p>
          <a:p>
            <a:pPr>
              <a:buNone/>
            </a:pPr>
            <a:endParaRPr lang="en-GB" dirty="0"/>
          </a:p>
          <a:p>
            <a:pPr lvl="1"/>
            <a:r>
              <a:rPr lang="en-GB" b="1" dirty="0"/>
              <a:t>If the answer is A, stand up</a:t>
            </a:r>
          </a:p>
          <a:p>
            <a:pPr lvl="1"/>
            <a:r>
              <a:rPr lang="en-GB" b="1" dirty="0"/>
              <a:t>If the answer is B, sit on your chair and put your hand up</a:t>
            </a:r>
          </a:p>
          <a:p>
            <a:pPr lvl="1"/>
            <a:r>
              <a:rPr lang="en-GB" b="1" dirty="0"/>
              <a:t>If the answer is C, sit on the floor</a:t>
            </a:r>
          </a:p>
          <a:p>
            <a:endParaRPr lang="en-GB" dirty="0"/>
          </a:p>
          <a:p>
            <a:r>
              <a:rPr lang="en-GB" dirty="0">
                <a:solidFill>
                  <a:srgbClr val="FF672B"/>
                </a:solidFill>
              </a:rPr>
              <a:t>If the class gets 8/10 correct you will all get a prize</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TPR Quiz</a:t>
            </a:r>
          </a:p>
        </p:txBody>
      </p:sp>
      <p:sp>
        <p:nvSpPr>
          <p:cNvPr id="3" name="Content Placeholder 2"/>
          <p:cNvSpPr>
            <a:spLocks noGrp="1"/>
          </p:cNvSpPr>
          <p:nvPr>
            <p:ph idx="1"/>
          </p:nvPr>
        </p:nvSpPr>
        <p:spPr/>
        <p:txBody>
          <a:bodyPr/>
          <a:lstStyle/>
          <a:p>
            <a:r>
              <a:rPr lang="en-GB" dirty="0"/>
              <a:t>1) What are the three Ts which are important in speaking lessons?</a:t>
            </a:r>
          </a:p>
          <a:p>
            <a:endParaRPr lang="en-GB" dirty="0"/>
          </a:p>
          <a:p>
            <a:r>
              <a:rPr lang="en-GB" dirty="0"/>
              <a:t>A: Topic, Task, Tools,</a:t>
            </a:r>
          </a:p>
          <a:p>
            <a:r>
              <a:rPr lang="en-GB" dirty="0"/>
              <a:t>B: Topic, Talk, Tools,</a:t>
            </a:r>
          </a:p>
          <a:p>
            <a:r>
              <a:rPr lang="en-GB" dirty="0"/>
              <a:t>C: Topic, Task, Teacher</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TPR Quiz</a:t>
            </a:r>
          </a:p>
        </p:txBody>
      </p:sp>
      <p:sp>
        <p:nvSpPr>
          <p:cNvPr id="3" name="Content Placeholder 2"/>
          <p:cNvSpPr>
            <a:spLocks noGrp="1"/>
          </p:cNvSpPr>
          <p:nvPr>
            <p:ph idx="1"/>
          </p:nvPr>
        </p:nvSpPr>
        <p:spPr/>
        <p:txBody>
          <a:bodyPr/>
          <a:lstStyle/>
          <a:p>
            <a:r>
              <a:rPr lang="en-GB" dirty="0"/>
              <a:t>1) What are the three Ts which are important in speaking lessons?</a:t>
            </a:r>
          </a:p>
          <a:p>
            <a:endParaRPr lang="en-GB" dirty="0"/>
          </a:p>
          <a:p>
            <a:r>
              <a:rPr lang="en-GB" u="sng" dirty="0"/>
              <a:t>A: Topic, Task, Tools,</a:t>
            </a:r>
          </a:p>
          <a:p>
            <a:r>
              <a:rPr lang="en-GB" dirty="0"/>
              <a:t>B: Topic, Talk, Tools,</a:t>
            </a:r>
          </a:p>
          <a:p>
            <a:r>
              <a:rPr lang="en-GB" dirty="0"/>
              <a:t>C: Topic, Task, Teacher</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TPR Quiz</a:t>
            </a:r>
          </a:p>
        </p:txBody>
      </p:sp>
      <p:sp>
        <p:nvSpPr>
          <p:cNvPr id="3" name="Content Placeholder 2"/>
          <p:cNvSpPr>
            <a:spLocks noGrp="1"/>
          </p:cNvSpPr>
          <p:nvPr>
            <p:ph idx="1"/>
          </p:nvPr>
        </p:nvSpPr>
        <p:spPr/>
        <p:txBody>
          <a:bodyPr/>
          <a:lstStyle/>
          <a:p>
            <a:r>
              <a:rPr lang="en-GB" dirty="0"/>
              <a:t>2) The third “T” (Tools) refers to:</a:t>
            </a:r>
          </a:p>
          <a:p>
            <a:endParaRPr lang="en-GB" dirty="0"/>
          </a:p>
          <a:p>
            <a:r>
              <a:rPr lang="en-GB" dirty="0"/>
              <a:t>A: Teaching materials (whiteboard, markers) </a:t>
            </a:r>
          </a:p>
          <a:p>
            <a:r>
              <a:rPr lang="en-GB" dirty="0"/>
              <a:t>B: Teaching students the correct language (vocabulary, grammar, functions) to be able to speak about the given topic </a:t>
            </a:r>
          </a:p>
          <a:p>
            <a:r>
              <a:rPr lang="en-GB" dirty="0"/>
              <a:t>C: The teaching methods / activities that you will use in the lesson</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TPR Quiz</a:t>
            </a:r>
          </a:p>
        </p:txBody>
      </p:sp>
      <p:sp>
        <p:nvSpPr>
          <p:cNvPr id="3" name="Content Placeholder 2"/>
          <p:cNvSpPr>
            <a:spLocks noGrp="1"/>
          </p:cNvSpPr>
          <p:nvPr>
            <p:ph idx="1"/>
          </p:nvPr>
        </p:nvSpPr>
        <p:spPr/>
        <p:txBody>
          <a:bodyPr/>
          <a:lstStyle/>
          <a:p>
            <a:r>
              <a:rPr lang="en-GB" dirty="0"/>
              <a:t>2) The third “T” (Tools) refers to:</a:t>
            </a:r>
          </a:p>
          <a:p>
            <a:endParaRPr lang="en-GB" dirty="0"/>
          </a:p>
          <a:p>
            <a:r>
              <a:rPr lang="en-GB" dirty="0"/>
              <a:t>A: Teaching materials (whiteboard, markers) </a:t>
            </a:r>
          </a:p>
          <a:p>
            <a:r>
              <a:rPr lang="en-GB" dirty="0"/>
              <a:t>B: </a:t>
            </a:r>
            <a:r>
              <a:rPr lang="en-GB" u="sng" dirty="0"/>
              <a:t>Teaching students the correct language (vocabulary, grammar, functions) to be able to speak about the given topic </a:t>
            </a:r>
          </a:p>
          <a:p>
            <a:r>
              <a:rPr lang="en-GB" dirty="0"/>
              <a:t>C: The teaching methods / activities that you will use in the lesson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TPR Quiz</a:t>
            </a:r>
          </a:p>
        </p:txBody>
      </p:sp>
      <p:sp>
        <p:nvSpPr>
          <p:cNvPr id="3" name="Content Placeholder 2"/>
          <p:cNvSpPr>
            <a:spLocks noGrp="1"/>
          </p:cNvSpPr>
          <p:nvPr>
            <p:ph idx="1"/>
          </p:nvPr>
        </p:nvSpPr>
        <p:spPr/>
        <p:txBody>
          <a:bodyPr/>
          <a:lstStyle/>
          <a:p>
            <a:r>
              <a:rPr lang="en-GB" dirty="0"/>
              <a:t>3) Which of these techniques will help an unresponsive student join in a class debate?</a:t>
            </a:r>
          </a:p>
          <a:p>
            <a:endParaRPr lang="en-GB" dirty="0"/>
          </a:p>
          <a:p>
            <a:r>
              <a:rPr lang="en-GB" dirty="0"/>
              <a:t>A: Allowing students to prepare their thoughts in pairs before a debate</a:t>
            </a:r>
          </a:p>
          <a:p>
            <a:r>
              <a:rPr lang="en-GB" dirty="0"/>
              <a:t>B: Choosing a topic relevant to lives of students</a:t>
            </a:r>
          </a:p>
          <a:p>
            <a:r>
              <a:rPr lang="en-GB" dirty="0"/>
              <a:t>C: Both of the above</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Grammar Basics</a:t>
            </a:r>
          </a:p>
        </p:txBody>
      </p:sp>
      <p:sp>
        <p:nvSpPr>
          <p:cNvPr id="3" name="Content Placeholder 2"/>
          <p:cNvSpPr>
            <a:spLocks noGrp="1"/>
          </p:cNvSpPr>
          <p:nvPr>
            <p:ph idx="1"/>
          </p:nvPr>
        </p:nvSpPr>
        <p:spPr/>
        <p:txBody>
          <a:bodyPr/>
          <a:lstStyle/>
          <a:p>
            <a:r>
              <a:rPr lang="en-GB" b="1" u="sng" dirty="0"/>
              <a:t>Warmer: </a:t>
            </a:r>
          </a:p>
          <a:p>
            <a:endParaRPr lang="en-GB" dirty="0"/>
          </a:p>
          <a:p>
            <a:pPr lvl="1">
              <a:buFont typeface="Arial" panose="020B0604020202020204" pitchFamily="34" charset="0"/>
              <a:buChar char="•"/>
            </a:pPr>
            <a:r>
              <a:rPr lang="en-GB" b="1" dirty="0">
                <a:solidFill>
                  <a:srgbClr val="07B4B8"/>
                </a:solidFill>
              </a:rPr>
              <a:t>In pairs list the names of the tenses in the English language with an example</a:t>
            </a:r>
          </a:p>
          <a:p>
            <a:endParaRPr lang="en-GB" dirty="0"/>
          </a:p>
          <a:p>
            <a:pPr lvl="2"/>
            <a:r>
              <a:rPr lang="en-GB" dirty="0"/>
              <a:t>E.g. 1) Present Simple: e.g. “I go”, “he eats”</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TPR Quiz</a:t>
            </a:r>
          </a:p>
        </p:txBody>
      </p:sp>
      <p:sp>
        <p:nvSpPr>
          <p:cNvPr id="3" name="Content Placeholder 2"/>
          <p:cNvSpPr>
            <a:spLocks noGrp="1"/>
          </p:cNvSpPr>
          <p:nvPr>
            <p:ph idx="1"/>
          </p:nvPr>
        </p:nvSpPr>
        <p:spPr/>
        <p:txBody>
          <a:bodyPr/>
          <a:lstStyle/>
          <a:p>
            <a:r>
              <a:rPr lang="en-GB" dirty="0"/>
              <a:t>3) Which of these techniques will help an unresponsive student join in a class debate?</a:t>
            </a:r>
          </a:p>
          <a:p>
            <a:endParaRPr lang="en-GB" dirty="0"/>
          </a:p>
          <a:p>
            <a:r>
              <a:rPr lang="en-GB" dirty="0"/>
              <a:t>A: Allowing students to prepare their thoughts in pairs before a debate</a:t>
            </a:r>
          </a:p>
          <a:p>
            <a:r>
              <a:rPr lang="en-GB" dirty="0"/>
              <a:t>B: Choosing a topic relevant to lives of students</a:t>
            </a:r>
          </a:p>
          <a:p>
            <a:r>
              <a:rPr lang="en-GB" u="sng" dirty="0"/>
              <a:t>C: Both of the above</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TPR Quiz</a:t>
            </a:r>
          </a:p>
        </p:txBody>
      </p:sp>
      <p:sp>
        <p:nvSpPr>
          <p:cNvPr id="3" name="Content Placeholder 2"/>
          <p:cNvSpPr>
            <a:spLocks noGrp="1"/>
          </p:cNvSpPr>
          <p:nvPr>
            <p:ph idx="1"/>
          </p:nvPr>
        </p:nvSpPr>
        <p:spPr/>
        <p:txBody>
          <a:bodyPr/>
          <a:lstStyle/>
          <a:p>
            <a:r>
              <a:rPr lang="en-GB" dirty="0"/>
              <a:t>4) “Accuracy” in speaking refers to:</a:t>
            </a:r>
          </a:p>
          <a:p>
            <a:endParaRPr lang="en-GB" dirty="0"/>
          </a:p>
          <a:p>
            <a:r>
              <a:rPr lang="en-GB" dirty="0"/>
              <a:t>A: Speaking fluently</a:t>
            </a:r>
          </a:p>
          <a:p>
            <a:r>
              <a:rPr lang="en-GB" dirty="0"/>
              <a:t>B: Using correct grammar and spelling</a:t>
            </a:r>
          </a:p>
          <a:p>
            <a:r>
              <a:rPr lang="en-GB" dirty="0"/>
              <a:t>C: Using the correct grammar and vocabulary</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TPR Quiz</a:t>
            </a:r>
          </a:p>
        </p:txBody>
      </p:sp>
      <p:sp>
        <p:nvSpPr>
          <p:cNvPr id="3" name="Content Placeholder 2"/>
          <p:cNvSpPr>
            <a:spLocks noGrp="1"/>
          </p:cNvSpPr>
          <p:nvPr>
            <p:ph idx="1"/>
          </p:nvPr>
        </p:nvSpPr>
        <p:spPr/>
        <p:txBody>
          <a:bodyPr/>
          <a:lstStyle/>
          <a:p>
            <a:r>
              <a:rPr lang="en-GB" dirty="0"/>
              <a:t>4) “Accuracy” in speaking refers to:</a:t>
            </a:r>
          </a:p>
          <a:p>
            <a:endParaRPr lang="en-GB" dirty="0"/>
          </a:p>
          <a:p>
            <a:r>
              <a:rPr lang="en-GB" dirty="0"/>
              <a:t>A: Speaking fluently</a:t>
            </a:r>
          </a:p>
          <a:p>
            <a:r>
              <a:rPr lang="en-GB" dirty="0"/>
              <a:t>B: Using correct grammar and spelling</a:t>
            </a:r>
          </a:p>
          <a:p>
            <a:r>
              <a:rPr lang="en-GB" u="sng" dirty="0"/>
              <a:t>C: Using the correct grammar and vocabulary</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TPR Quiz</a:t>
            </a:r>
          </a:p>
        </p:txBody>
      </p:sp>
      <p:sp>
        <p:nvSpPr>
          <p:cNvPr id="3" name="Content Placeholder 2"/>
          <p:cNvSpPr>
            <a:spLocks noGrp="1"/>
          </p:cNvSpPr>
          <p:nvPr>
            <p:ph idx="1"/>
          </p:nvPr>
        </p:nvSpPr>
        <p:spPr/>
        <p:txBody>
          <a:bodyPr/>
          <a:lstStyle/>
          <a:p>
            <a:r>
              <a:rPr lang="en-GB" dirty="0"/>
              <a:t>5) Which of these is NOT a speaking activity?</a:t>
            </a:r>
          </a:p>
          <a:p>
            <a:endParaRPr lang="en-GB" dirty="0"/>
          </a:p>
          <a:p>
            <a:r>
              <a:rPr lang="en-GB" dirty="0"/>
              <a:t>A: Reading aloud</a:t>
            </a:r>
          </a:p>
          <a:p>
            <a:r>
              <a:rPr lang="en-GB" dirty="0"/>
              <a:t>B: Role play</a:t>
            </a:r>
          </a:p>
          <a:p>
            <a:r>
              <a:rPr lang="en-GB" dirty="0"/>
              <a:t>C: Class debate</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TPR Quiz</a:t>
            </a:r>
          </a:p>
        </p:txBody>
      </p:sp>
      <p:sp>
        <p:nvSpPr>
          <p:cNvPr id="3" name="Content Placeholder 2"/>
          <p:cNvSpPr>
            <a:spLocks noGrp="1"/>
          </p:cNvSpPr>
          <p:nvPr>
            <p:ph idx="1"/>
          </p:nvPr>
        </p:nvSpPr>
        <p:spPr/>
        <p:txBody>
          <a:bodyPr/>
          <a:lstStyle/>
          <a:p>
            <a:r>
              <a:rPr lang="en-GB" dirty="0"/>
              <a:t>5) Which of these is NOT a speaking activity?</a:t>
            </a:r>
          </a:p>
          <a:p>
            <a:endParaRPr lang="en-GB" dirty="0"/>
          </a:p>
          <a:p>
            <a:r>
              <a:rPr lang="en-GB" u="sng" dirty="0"/>
              <a:t>A: Reading aloud</a:t>
            </a:r>
          </a:p>
          <a:p>
            <a:r>
              <a:rPr lang="en-GB" dirty="0"/>
              <a:t>B: Role play</a:t>
            </a:r>
          </a:p>
          <a:p>
            <a:r>
              <a:rPr lang="en-GB" dirty="0"/>
              <a:t>C: Class debate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TPR Quiz</a:t>
            </a:r>
          </a:p>
        </p:txBody>
      </p:sp>
      <p:sp>
        <p:nvSpPr>
          <p:cNvPr id="3" name="Content Placeholder 2"/>
          <p:cNvSpPr>
            <a:spLocks noGrp="1"/>
          </p:cNvSpPr>
          <p:nvPr>
            <p:ph idx="1"/>
          </p:nvPr>
        </p:nvSpPr>
        <p:spPr/>
        <p:txBody>
          <a:bodyPr/>
          <a:lstStyle/>
          <a:p>
            <a:r>
              <a:rPr lang="en-GB" dirty="0"/>
              <a:t>6) What is the teacher’s role during debates?</a:t>
            </a:r>
          </a:p>
          <a:p>
            <a:endParaRPr lang="en-GB" dirty="0"/>
          </a:p>
          <a:p>
            <a:r>
              <a:rPr lang="en-GB" dirty="0"/>
              <a:t>A: Correct errors of pronunciation and grammar</a:t>
            </a:r>
          </a:p>
          <a:p>
            <a:r>
              <a:rPr lang="en-GB" dirty="0"/>
              <a:t>B: Monitor to check everyone is on task and speaking English</a:t>
            </a:r>
          </a:p>
          <a:p>
            <a:r>
              <a:rPr lang="en-GB" dirty="0"/>
              <a:t>C: Take part in the debate giving opinions</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TPR Quiz</a:t>
            </a:r>
          </a:p>
        </p:txBody>
      </p:sp>
      <p:sp>
        <p:nvSpPr>
          <p:cNvPr id="3" name="Content Placeholder 2"/>
          <p:cNvSpPr>
            <a:spLocks noGrp="1"/>
          </p:cNvSpPr>
          <p:nvPr>
            <p:ph idx="1"/>
          </p:nvPr>
        </p:nvSpPr>
        <p:spPr/>
        <p:txBody>
          <a:bodyPr/>
          <a:lstStyle/>
          <a:p>
            <a:r>
              <a:rPr lang="en-GB" dirty="0"/>
              <a:t>6) What is the teacher’s role during debates?</a:t>
            </a:r>
          </a:p>
          <a:p>
            <a:endParaRPr lang="en-GB" dirty="0"/>
          </a:p>
          <a:p>
            <a:r>
              <a:rPr lang="en-GB" dirty="0"/>
              <a:t>A: Correct errors of pronunciation and grammar</a:t>
            </a:r>
          </a:p>
          <a:p>
            <a:r>
              <a:rPr lang="en-GB" u="sng" dirty="0"/>
              <a:t>B: Monitor to check everyone is on task and speaking English</a:t>
            </a:r>
          </a:p>
          <a:p>
            <a:r>
              <a:rPr lang="en-GB" dirty="0"/>
              <a:t>C: Take part in the debate giving opinions</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TPR Quiz</a:t>
            </a:r>
          </a:p>
        </p:txBody>
      </p:sp>
      <p:sp>
        <p:nvSpPr>
          <p:cNvPr id="3" name="Content Placeholder 2"/>
          <p:cNvSpPr>
            <a:spLocks noGrp="1"/>
          </p:cNvSpPr>
          <p:nvPr>
            <p:ph idx="1"/>
          </p:nvPr>
        </p:nvSpPr>
        <p:spPr/>
        <p:txBody>
          <a:bodyPr/>
          <a:lstStyle/>
          <a:p>
            <a:r>
              <a:rPr lang="en-GB" dirty="0"/>
              <a:t>7) The most appropriate reading material for a group of intermediate teenage students is:</a:t>
            </a:r>
          </a:p>
          <a:p>
            <a:endParaRPr lang="en-GB" dirty="0"/>
          </a:p>
          <a:p>
            <a:r>
              <a:rPr lang="en-GB" dirty="0"/>
              <a:t>A: A problem page from Just Seventeen Magazine</a:t>
            </a:r>
          </a:p>
          <a:p>
            <a:r>
              <a:rPr lang="en-GB" dirty="0"/>
              <a:t>B: An article from The Guardian about the financial crisis </a:t>
            </a:r>
          </a:p>
          <a:p>
            <a:r>
              <a:rPr lang="en-GB" dirty="0"/>
              <a:t>C: Harry Potter</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TPR Quiz</a:t>
            </a:r>
          </a:p>
        </p:txBody>
      </p:sp>
      <p:sp>
        <p:nvSpPr>
          <p:cNvPr id="3" name="Content Placeholder 2"/>
          <p:cNvSpPr>
            <a:spLocks noGrp="1"/>
          </p:cNvSpPr>
          <p:nvPr>
            <p:ph idx="1"/>
          </p:nvPr>
        </p:nvSpPr>
        <p:spPr/>
        <p:txBody>
          <a:bodyPr/>
          <a:lstStyle/>
          <a:p>
            <a:r>
              <a:rPr lang="en-GB" dirty="0"/>
              <a:t>7) The most appropriate reading material for a group of intermediate teenage students is:</a:t>
            </a:r>
          </a:p>
          <a:p>
            <a:endParaRPr lang="en-GB" dirty="0"/>
          </a:p>
          <a:p>
            <a:r>
              <a:rPr lang="en-GB" u="sng" dirty="0"/>
              <a:t>A: A problem page from Just Seventeen Magazine</a:t>
            </a:r>
          </a:p>
          <a:p>
            <a:r>
              <a:rPr lang="en-GB" dirty="0"/>
              <a:t>B: An article from The Guardian about the financial crisis </a:t>
            </a:r>
          </a:p>
          <a:p>
            <a:r>
              <a:rPr lang="en-GB" dirty="0"/>
              <a:t>C: Harry Potter</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TPR Quiz</a:t>
            </a:r>
          </a:p>
        </p:txBody>
      </p:sp>
      <p:sp>
        <p:nvSpPr>
          <p:cNvPr id="3" name="Content Placeholder 2"/>
          <p:cNvSpPr>
            <a:spLocks noGrp="1"/>
          </p:cNvSpPr>
          <p:nvPr>
            <p:ph idx="1"/>
          </p:nvPr>
        </p:nvSpPr>
        <p:spPr/>
        <p:txBody>
          <a:bodyPr/>
          <a:lstStyle/>
          <a:p>
            <a:r>
              <a:rPr lang="en-GB" dirty="0"/>
              <a:t>8) Before you start the reading task, you should:</a:t>
            </a:r>
          </a:p>
          <a:p>
            <a:endParaRPr lang="en-GB" dirty="0"/>
          </a:p>
          <a:p>
            <a:r>
              <a:rPr lang="en-GB" dirty="0"/>
              <a:t>A: Pre-teach essential vocabulary</a:t>
            </a:r>
          </a:p>
          <a:p>
            <a:r>
              <a:rPr lang="en-GB" dirty="0"/>
              <a:t>B: Establish interest in the topic of the reading</a:t>
            </a:r>
          </a:p>
          <a:p>
            <a:r>
              <a:rPr lang="en-GB" dirty="0"/>
              <a:t>C: Both of the above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4704"/>
            <a:ext cx="8229600" cy="1080120"/>
          </a:xfrm>
        </p:spPr>
        <p:txBody>
          <a:bodyPr/>
          <a:lstStyle/>
          <a:p>
            <a:r>
              <a:rPr lang="en-GB" dirty="0"/>
              <a:t>SUNDAY</a:t>
            </a:r>
          </a:p>
        </p:txBody>
      </p:sp>
      <p:sp>
        <p:nvSpPr>
          <p:cNvPr id="3" name="Content Placeholder 2"/>
          <p:cNvSpPr>
            <a:spLocks noGrp="1"/>
          </p:cNvSpPr>
          <p:nvPr>
            <p:ph idx="1"/>
          </p:nvPr>
        </p:nvSpPr>
        <p:spPr>
          <a:xfrm>
            <a:off x="251520" y="1916832"/>
            <a:ext cx="8640960" cy="4941168"/>
          </a:xfrm>
        </p:spPr>
        <p:txBody>
          <a:bodyPr/>
          <a:lstStyle/>
          <a:p>
            <a:pPr>
              <a:buNone/>
            </a:pPr>
            <a:endParaRPr lang="en-GB" b="1" dirty="0"/>
          </a:p>
          <a:p>
            <a:r>
              <a:rPr lang="en-GB" sz="2400" dirty="0"/>
              <a:t>9.00 – 11.00 : 	Teaching Grammar, Teaching Speaking 				and Reading </a:t>
            </a:r>
          </a:p>
          <a:p>
            <a:r>
              <a:rPr lang="en-GB" sz="2400" dirty="0">
                <a:solidFill>
                  <a:srgbClr val="FF672B"/>
                </a:solidFill>
              </a:rPr>
              <a:t>11.00 – 11.30:	BREAK</a:t>
            </a:r>
          </a:p>
          <a:p>
            <a:r>
              <a:rPr lang="en-GB" sz="2400" dirty="0"/>
              <a:t>11.30 – 1.00:	Teaching Speaking and Reading 					Teaching Listening, Teaching Writing </a:t>
            </a:r>
          </a:p>
          <a:p>
            <a:r>
              <a:rPr lang="en-GB" sz="2400" dirty="0">
                <a:solidFill>
                  <a:srgbClr val="FF672B"/>
                </a:solidFill>
              </a:rPr>
              <a:t>1.00 – 2.00:	LUNCH</a:t>
            </a:r>
          </a:p>
          <a:p>
            <a:r>
              <a:rPr lang="en-GB" sz="2400" dirty="0"/>
              <a:t>2.00 – 3.00:	Preparation for Teaching Practice 2</a:t>
            </a:r>
          </a:p>
          <a:p>
            <a:r>
              <a:rPr lang="en-GB" sz="2400" dirty="0"/>
              <a:t>3.00 – 4.50:	Teaching Practice 2</a:t>
            </a:r>
          </a:p>
          <a:p>
            <a:r>
              <a:rPr lang="en-GB" sz="2400" dirty="0">
                <a:solidFill>
                  <a:srgbClr val="FF672B"/>
                </a:solidFill>
              </a:rPr>
              <a:t>4.50 – 5.20:	BREAK</a:t>
            </a:r>
          </a:p>
          <a:p>
            <a:r>
              <a:rPr lang="en-GB" sz="2400" dirty="0"/>
              <a:t>5.20 – 7.00:	Feedback and TKT</a:t>
            </a:r>
          </a:p>
          <a:p>
            <a:pPr lvl="8">
              <a:buNone/>
            </a:pPr>
            <a:endParaRPr lang="en-GB" dirty="0"/>
          </a:p>
          <a:p>
            <a:pPr lvl="8">
              <a:buNone/>
            </a:pPr>
            <a:endParaRPr lang="en-GB"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TPR Quiz</a:t>
            </a:r>
          </a:p>
        </p:txBody>
      </p:sp>
      <p:sp>
        <p:nvSpPr>
          <p:cNvPr id="3" name="Content Placeholder 2"/>
          <p:cNvSpPr>
            <a:spLocks noGrp="1"/>
          </p:cNvSpPr>
          <p:nvPr>
            <p:ph idx="1"/>
          </p:nvPr>
        </p:nvSpPr>
        <p:spPr/>
        <p:txBody>
          <a:bodyPr/>
          <a:lstStyle/>
          <a:p>
            <a:r>
              <a:rPr lang="en-GB" dirty="0"/>
              <a:t>8) Before you start the reading task, you should:</a:t>
            </a:r>
          </a:p>
          <a:p>
            <a:endParaRPr lang="en-GB" dirty="0"/>
          </a:p>
          <a:p>
            <a:r>
              <a:rPr lang="en-GB" dirty="0"/>
              <a:t>A: Pre-teach essential vocabulary</a:t>
            </a:r>
          </a:p>
          <a:p>
            <a:r>
              <a:rPr lang="en-GB" dirty="0"/>
              <a:t>B: Establish interest in the topic of the reading</a:t>
            </a:r>
          </a:p>
          <a:p>
            <a:r>
              <a:rPr lang="en-GB" u="sng" dirty="0"/>
              <a:t>C: Both of the above</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TPR Quiz</a:t>
            </a:r>
          </a:p>
        </p:txBody>
      </p:sp>
      <p:sp>
        <p:nvSpPr>
          <p:cNvPr id="3" name="Content Placeholder 2"/>
          <p:cNvSpPr>
            <a:spLocks noGrp="1"/>
          </p:cNvSpPr>
          <p:nvPr>
            <p:ph idx="1"/>
          </p:nvPr>
        </p:nvSpPr>
        <p:spPr/>
        <p:txBody>
          <a:bodyPr/>
          <a:lstStyle/>
          <a:p>
            <a:r>
              <a:rPr lang="en-GB" dirty="0"/>
              <a:t>9) Scanning means:</a:t>
            </a:r>
          </a:p>
          <a:p>
            <a:endParaRPr lang="en-GB" dirty="0"/>
          </a:p>
          <a:p>
            <a:r>
              <a:rPr lang="en-GB" dirty="0"/>
              <a:t>A: Reading the text quickly to find a specific piece of information</a:t>
            </a:r>
          </a:p>
          <a:p>
            <a:r>
              <a:rPr lang="en-GB" dirty="0"/>
              <a:t>B: Reading the text in detail</a:t>
            </a:r>
          </a:p>
          <a:p>
            <a:r>
              <a:rPr lang="en-GB" dirty="0"/>
              <a:t>C: Reading the text quickly to get the general idea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TPR Quiz</a:t>
            </a:r>
          </a:p>
        </p:txBody>
      </p:sp>
      <p:sp>
        <p:nvSpPr>
          <p:cNvPr id="3" name="Content Placeholder 2"/>
          <p:cNvSpPr>
            <a:spLocks noGrp="1"/>
          </p:cNvSpPr>
          <p:nvPr>
            <p:ph idx="1"/>
          </p:nvPr>
        </p:nvSpPr>
        <p:spPr/>
        <p:txBody>
          <a:bodyPr/>
          <a:lstStyle/>
          <a:p>
            <a:r>
              <a:rPr lang="en-GB" dirty="0"/>
              <a:t>9) Scanning means:</a:t>
            </a:r>
          </a:p>
          <a:p>
            <a:endParaRPr lang="en-GB" dirty="0"/>
          </a:p>
          <a:p>
            <a:r>
              <a:rPr lang="en-GB" u="sng" dirty="0"/>
              <a:t>A: Reading the text quickly to find a specific piece of information</a:t>
            </a:r>
          </a:p>
          <a:p>
            <a:r>
              <a:rPr lang="en-GB" dirty="0"/>
              <a:t>B: Reading the text in detail</a:t>
            </a:r>
          </a:p>
          <a:p>
            <a:r>
              <a:rPr lang="en-GB" dirty="0"/>
              <a:t>C: Reading the text quickly to get the general idea</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TPR Quiz</a:t>
            </a:r>
          </a:p>
        </p:txBody>
      </p:sp>
      <p:sp>
        <p:nvSpPr>
          <p:cNvPr id="3" name="Content Placeholder 2"/>
          <p:cNvSpPr>
            <a:spLocks noGrp="1"/>
          </p:cNvSpPr>
          <p:nvPr>
            <p:ph idx="1"/>
          </p:nvPr>
        </p:nvSpPr>
        <p:spPr/>
        <p:txBody>
          <a:bodyPr/>
          <a:lstStyle/>
          <a:p>
            <a:r>
              <a:rPr lang="en-GB" dirty="0"/>
              <a:t>10) The reading exercise you have just done is called:</a:t>
            </a:r>
          </a:p>
          <a:p>
            <a:endParaRPr lang="en-GB" dirty="0"/>
          </a:p>
          <a:p>
            <a:r>
              <a:rPr lang="en-GB" dirty="0"/>
              <a:t>A: Class Reading</a:t>
            </a:r>
          </a:p>
          <a:p>
            <a:r>
              <a:rPr lang="en-GB" dirty="0"/>
              <a:t>B: Group Reading</a:t>
            </a:r>
          </a:p>
          <a:p>
            <a:r>
              <a:rPr lang="en-GB" dirty="0"/>
              <a:t>C: Jigsaw Reading</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TPR Quiz</a:t>
            </a:r>
          </a:p>
        </p:txBody>
      </p:sp>
      <p:sp>
        <p:nvSpPr>
          <p:cNvPr id="3" name="Content Placeholder 2"/>
          <p:cNvSpPr>
            <a:spLocks noGrp="1"/>
          </p:cNvSpPr>
          <p:nvPr>
            <p:ph idx="1"/>
          </p:nvPr>
        </p:nvSpPr>
        <p:spPr/>
        <p:txBody>
          <a:bodyPr/>
          <a:lstStyle/>
          <a:p>
            <a:r>
              <a:rPr lang="en-GB" dirty="0"/>
              <a:t>10) The reading exercise you have just done is called:</a:t>
            </a:r>
          </a:p>
          <a:p>
            <a:endParaRPr lang="en-GB" dirty="0"/>
          </a:p>
          <a:p>
            <a:r>
              <a:rPr lang="en-GB" dirty="0"/>
              <a:t>A: Class Reading</a:t>
            </a:r>
          </a:p>
          <a:p>
            <a:r>
              <a:rPr lang="en-GB" dirty="0"/>
              <a:t>B: Group Reading</a:t>
            </a:r>
          </a:p>
          <a:p>
            <a:r>
              <a:rPr lang="en-GB" u="sng" dirty="0"/>
              <a:t>C: Jigsaw Reading</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TPR Quiz Prize </a:t>
            </a:r>
          </a:p>
        </p:txBody>
      </p:sp>
      <p:sp>
        <p:nvSpPr>
          <p:cNvPr id="3" name="Content Placeholder 2"/>
          <p:cNvSpPr>
            <a:spLocks noGrp="1"/>
          </p:cNvSpPr>
          <p:nvPr>
            <p:ph idx="1"/>
          </p:nvPr>
        </p:nvSpPr>
        <p:spPr/>
        <p:txBody>
          <a:bodyPr/>
          <a:lstStyle/>
          <a:p>
            <a:pPr>
              <a:buNone/>
            </a:pPr>
            <a:r>
              <a:rPr lang="en-GB" dirty="0"/>
              <a:t>If you got 8 / 10 or more you all get ...</a:t>
            </a:r>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TPR Quiz Prize </a:t>
            </a:r>
          </a:p>
        </p:txBody>
      </p:sp>
      <p:sp>
        <p:nvSpPr>
          <p:cNvPr id="3" name="Content Placeholder 2"/>
          <p:cNvSpPr>
            <a:spLocks noGrp="1"/>
          </p:cNvSpPr>
          <p:nvPr>
            <p:ph idx="1"/>
          </p:nvPr>
        </p:nvSpPr>
        <p:spPr/>
        <p:txBody>
          <a:bodyPr/>
          <a:lstStyle/>
          <a:p>
            <a:pPr>
              <a:buNone/>
            </a:pPr>
            <a:r>
              <a:rPr lang="en-GB" dirty="0"/>
              <a:t>If you got 8 / 10 or more you all get ...</a:t>
            </a:r>
          </a:p>
          <a:p>
            <a:pPr>
              <a:buNone/>
            </a:pPr>
            <a:endParaRPr lang="en-GB" dirty="0"/>
          </a:p>
          <a:p>
            <a:pPr>
              <a:buNone/>
            </a:pPr>
            <a:r>
              <a:rPr lang="en-GB" sz="3600" b="1" dirty="0"/>
              <a:t>A pat on </a:t>
            </a:r>
          </a:p>
          <a:p>
            <a:pPr>
              <a:buNone/>
            </a:pPr>
            <a:r>
              <a:rPr lang="en-GB" sz="3600" b="1" dirty="0"/>
              <a:t>the </a:t>
            </a:r>
          </a:p>
          <a:p>
            <a:pPr>
              <a:buNone/>
            </a:pPr>
            <a:r>
              <a:rPr lang="en-GB" sz="3600" b="1" dirty="0"/>
              <a:t>back!</a:t>
            </a:r>
          </a:p>
        </p:txBody>
      </p:sp>
      <p:pic>
        <p:nvPicPr>
          <p:cNvPr id="1026" name="Picture 2" descr="https://encrypted-tbn0.gstatic.com/images?q=tbn:ANd9GcSsPoutKqBbZtW38DJ1zr7xQo49a_43NeUmJ4WoQrMHRygSxR8q"/>
          <p:cNvPicPr>
            <a:picLocks noChangeAspect="1" noChangeArrowheads="1"/>
          </p:cNvPicPr>
          <p:nvPr/>
        </p:nvPicPr>
        <p:blipFill>
          <a:blip r:embed="rId2" cstate="print"/>
          <a:srcRect/>
          <a:stretch>
            <a:fillRect/>
          </a:stretch>
        </p:blipFill>
        <p:spPr bwMode="auto">
          <a:xfrm>
            <a:off x="3059832" y="2924944"/>
            <a:ext cx="5686425" cy="3752851"/>
          </a:xfrm>
          <a:prstGeom prst="rect">
            <a:avLst/>
          </a:prstGeom>
          <a:noFill/>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Reflection on jigsaw reading activity</a:t>
            </a:r>
          </a:p>
        </p:txBody>
      </p:sp>
      <p:sp>
        <p:nvSpPr>
          <p:cNvPr id="3" name="Content Placeholder 2"/>
          <p:cNvSpPr>
            <a:spLocks noGrp="1"/>
          </p:cNvSpPr>
          <p:nvPr>
            <p:ph idx="1"/>
          </p:nvPr>
        </p:nvSpPr>
        <p:spPr/>
        <p:txBody>
          <a:bodyPr/>
          <a:lstStyle/>
          <a:p>
            <a:r>
              <a:rPr lang="en-GB" dirty="0"/>
              <a:t>How did you feel?</a:t>
            </a:r>
          </a:p>
          <a:p>
            <a:r>
              <a:rPr lang="en-GB" dirty="0"/>
              <a:t>What are the pros and cons of a jigsaw reading activity?</a:t>
            </a:r>
          </a:p>
          <a:p>
            <a:r>
              <a:rPr lang="en-GB" dirty="0"/>
              <a:t>How could you use a jigsaw reading activity with your students?</a:t>
            </a:r>
          </a:p>
        </p:txBody>
      </p:sp>
    </p:spTree>
    <p:extLst>
      <p:ext uri="{BB962C8B-B14F-4D97-AF65-F5344CB8AC3E}">
        <p14:creationId xmlns:p14="http://schemas.microsoft.com/office/powerpoint/2010/main" val="396151503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Teaching Listening</a:t>
            </a:r>
          </a:p>
        </p:txBody>
      </p:sp>
      <p:sp>
        <p:nvSpPr>
          <p:cNvPr id="3" name="Content Placeholder 2"/>
          <p:cNvSpPr>
            <a:spLocks noGrp="1"/>
          </p:cNvSpPr>
          <p:nvPr>
            <p:ph idx="1"/>
          </p:nvPr>
        </p:nvSpPr>
        <p:spPr/>
        <p:txBody>
          <a:bodyPr/>
          <a:lstStyle/>
          <a:p>
            <a:r>
              <a:rPr lang="en-GB" dirty="0"/>
              <a:t>Listening is a receptive skill like reading, and you can use the same type of techniques; scanning, skimming, comprehension questions, etc. </a:t>
            </a:r>
          </a:p>
          <a:p>
            <a:r>
              <a:rPr lang="en-GB" dirty="0"/>
              <a:t>But, listening is difficult for students, do not underestimate how difficult it is.</a:t>
            </a:r>
          </a:p>
        </p:txBody>
      </p:sp>
      <p:pic>
        <p:nvPicPr>
          <p:cNvPr id="29698" name="Picture 2" descr="http://www.ion.icaew.com/ClientFiles/4d566952-53db-4dd5-918c-1fa8d7b934b6/active-listening.jpg"/>
          <p:cNvPicPr>
            <a:picLocks noChangeAspect="1" noChangeArrowheads="1"/>
          </p:cNvPicPr>
          <p:nvPr/>
        </p:nvPicPr>
        <p:blipFill>
          <a:blip r:embed="rId3" cstate="print"/>
          <a:srcRect/>
          <a:stretch>
            <a:fillRect/>
          </a:stretch>
        </p:blipFill>
        <p:spPr bwMode="auto">
          <a:xfrm>
            <a:off x="7020272" y="4653136"/>
            <a:ext cx="1799481" cy="1799481"/>
          </a:xfrm>
          <a:prstGeom prst="rect">
            <a:avLst/>
          </a:prstGeom>
          <a:noFill/>
        </p:spPr>
      </p:pic>
    </p:spTree>
    <p:extLst>
      <p:ext uri="{BB962C8B-B14F-4D97-AF65-F5344CB8AC3E}">
        <p14:creationId xmlns:p14="http://schemas.microsoft.com/office/powerpoint/2010/main" val="270307289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Teaching Listening</a:t>
            </a:r>
          </a:p>
        </p:txBody>
      </p:sp>
      <p:sp>
        <p:nvSpPr>
          <p:cNvPr id="3" name="Content Placeholder 2"/>
          <p:cNvSpPr>
            <a:spLocks noGrp="1"/>
          </p:cNvSpPr>
          <p:nvPr>
            <p:ph idx="1"/>
          </p:nvPr>
        </p:nvSpPr>
        <p:spPr/>
        <p:txBody>
          <a:bodyPr/>
          <a:lstStyle/>
          <a:p>
            <a:pPr>
              <a:buNone/>
            </a:pPr>
            <a:r>
              <a:rPr lang="en-GB" dirty="0"/>
              <a:t>Warmer: Why is listening much more difficult than reading?</a:t>
            </a:r>
          </a:p>
        </p:txBody>
      </p:sp>
      <p:pic>
        <p:nvPicPr>
          <p:cNvPr id="30722" name="Picture 2" descr="http://customersrock.files.wordpress.com/2007/03/listening.jpg"/>
          <p:cNvPicPr>
            <a:picLocks noChangeAspect="1" noChangeArrowheads="1"/>
          </p:cNvPicPr>
          <p:nvPr/>
        </p:nvPicPr>
        <p:blipFill>
          <a:blip r:embed="rId3" cstate="print"/>
          <a:srcRect/>
          <a:stretch>
            <a:fillRect/>
          </a:stretch>
        </p:blipFill>
        <p:spPr bwMode="auto">
          <a:xfrm>
            <a:off x="4499992" y="3453003"/>
            <a:ext cx="4369718" cy="2913146"/>
          </a:xfrm>
          <a:prstGeom prst="rect">
            <a:avLst/>
          </a:prstGeom>
          <a:noFill/>
        </p:spPr>
      </p:pic>
    </p:spTree>
    <p:extLst>
      <p:ext uri="{BB962C8B-B14F-4D97-AF65-F5344CB8AC3E}">
        <p14:creationId xmlns:p14="http://schemas.microsoft.com/office/powerpoint/2010/main" val="42110062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Welcome to Day 2</a:t>
            </a:r>
          </a:p>
        </p:txBody>
      </p:sp>
      <p:sp>
        <p:nvSpPr>
          <p:cNvPr id="3" name="Content Placeholder 2"/>
          <p:cNvSpPr>
            <a:spLocks noGrp="1"/>
          </p:cNvSpPr>
          <p:nvPr>
            <p:ph idx="1"/>
          </p:nvPr>
        </p:nvSpPr>
        <p:spPr/>
        <p:txBody>
          <a:bodyPr/>
          <a:lstStyle/>
          <a:p>
            <a:r>
              <a:rPr lang="en-GB" dirty="0"/>
              <a:t>It’s...</a:t>
            </a:r>
          </a:p>
        </p:txBody>
      </p:sp>
      <p:pic>
        <p:nvPicPr>
          <p:cNvPr id="4" name="Picture 2" descr="http://cdn.planetminecraft.com/files/resource_media/screenshot/1225/grammar_2629345.jpg"/>
          <p:cNvPicPr>
            <a:picLocks noChangeAspect="1" noChangeArrowheads="1"/>
          </p:cNvPicPr>
          <p:nvPr/>
        </p:nvPicPr>
        <p:blipFill>
          <a:blip r:embed="rId3" cstate="print"/>
          <a:srcRect/>
          <a:stretch>
            <a:fillRect/>
          </a:stretch>
        </p:blipFill>
        <p:spPr bwMode="auto">
          <a:xfrm>
            <a:off x="3563888" y="2276872"/>
            <a:ext cx="4671019" cy="4213076"/>
          </a:xfrm>
          <a:prstGeom prst="rect">
            <a:avLst/>
          </a:prstGeom>
          <a:noFill/>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Teaching Listening: Difficulties</a:t>
            </a:r>
          </a:p>
        </p:txBody>
      </p:sp>
      <p:sp>
        <p:nvSpPr>
          <p:cNvPr id="3" name="Content Placeholder 2"/>
          <p:cNvSpPr>
            <a:spLocks noGrp="1"/>
          </p:cNvSpPr>
          <p:nvPr>
            <p:ph idx="1"/>
          </p:nvPr>
        </p:nvSpPr>
        <p:spPr/>
        <p:txBody>
          <a:bodyPr/>
          <a:lstStyle/>
          <a:p>
            <a:r>
              <a:rPr lang="en-GB" dirty="0"/>
              <a:t>When reading, students can control the speed they are reading, while listening they can’t</a:t>
            </a:r>
          </a:p>
          <a:p>
            <a:r>
              <a:rPr lang="en-GB" dirty="0"/>
              <a:t>They can read the bit they are having trouble with again and again</a:t>
            </a:r>
          </a:p>
          <a:p>
            <a:r>
              <a:rPr lang="en-GB" dirty="0"/>
              <a:t>The English language is not pronounced as it is written; students will often recognise the written form but not the spoken form of the word</a:t>
            </a:r>
          </a:p>
          <a:p>
            <a:r>
              <a:rPr lang="en-GB" dirty="0"/>
              <a:t>Accents, dialects, speed, background noise</a:t>
            </a:r>
          </a:p>
        </p:txBody>
      </p:sp>
    </p:spTree>
    <p:extLst>
      <p:ext uri="{BB962C8B-B14F-4D97-AF65-F5344CB8AC3E}">
        <p14:creationId xmlns:p14="http://schemas.microsoft.com/office/powerpoint/2010/main" val="92695250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Typical Listening exercises</a:t>
            </a:r>
          </a:p>
        </p:txBody>
      </p:sp>
      <p:sp>
        <p:nvSpPr>
          <p:cNvPr id="3" name="Content Placeholder 2"/>
          <p:cNvSpPr>
            <a:spLocks noGrp="1"/>
          </p:cNvSpPr>
          <p:nvPr>
            <p:ph idx="1"/>
          </p:nvPr>
        </p:nvSpPr>
        <p:spPr/>
        <p:txBody>
          <a:bodyPr/>
          <a:lstStyle/>
          <a:p>
            <a:pPr>
              <a:buNone/>
            </a:pPr>
            <a:r>
              <a:rPr lang="en-GB" dirty="0">
                <a:hlinkClick r:id="rId3"/>
              </a:rPr>
              <a:t>http://www.esl-lab.com/</a:t>
            </a:r>
            <a:endParaRPr lang="en-GB" dirty="0"/>
          </a:p>
          <a:p>
            <a:pPr>
              <a:buNone/>
            </a:pPr>
            <a:endParaRPr lang="en-GB" dirty="0"/>
          </a:p>
          <a:p>
            <a:pPr>
              <a:buNone/>
            </a:pPr>
            <a:r>
              <a:rPr lang="en-GB" dirty="0"/>
              <a:t>Choose one of these, go through the lesson plan</a:t>
            </a:r>
          </a:p>
          <a:p>
            <a:pPr>
              <a:buNone/>
            </a:pPr>
            <a:endParaRPr lang="en-GB" dirty="0"/>
          </a:p>
          <a:p>
            <a:pPr>
              <a:buNone/>
            </a:pPr>
            <a:endParaRPr lang="en-GB" dirty="0"/>
          </a:p>
          <a:p>
            <a:pPr>
              <a:buNone/>
            </a:pPr>
            <a:r>
              <a:rPr lang="en-GB" u="sng" dirty="0"/>
              <a:t>Tip:</a:t>
            </a:r>
            <a:r>
              <a:rPr lang="en-GB" dirty="0"/>
              <a:t> </a:t>
            </a:r>
            <a:r>
              <a:rPr lang="en-GB" sz="2400" dirty="0">
                <a:solidFill>
                  <a:srgbClr val="FF672B"/>
                </a:solidFill>
              </a:rPr>
              <a:t>Make sure you are completely silent and not fidgeting with papers or cleaning the board, so students can concentrate on understanding the recording</a:t>
            </a:r>
          </a:p>
        </p:txBody>
      </p:sp>
    </p:spTree>
    <p:extLst>
      <p:ext uri="{BB962C8B-B14F-4D97-AF65-F5344CB8AC3E}">
        <p14:creationId xmlns:p14="http://schemas.microsoft.com/office/powerpoint/2010/main" val="315803943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Writing Lessons: Tips</a:t>
            </a:r>
          </a:p>
        </p:txBody>
      </p:sp>
      <p:sp>
        <p:nvSpPr>
          <p:cNvPr id="3" name="Content Placeholder 2"/>
          <p:cNvSpPr>
            <a:spLocks noGrp="1"/>
          </p:cNvSpPr>
          <p:nvPr>
            <p:ph idx="1"/>
          </p:nvPr>
        </p:nvSpPr>
        <p:spPr/>
        <p:txBody>
          <a:bodyPr/>
          <a:lstStyle/>
          <a:p>
            <a:r>
              <a:rPr lang="en-GB" dirty="0"/>
              <a:t>Most students find writing tedious</a:t>
            </a:r>
          </a:p>
          <a:p>
            <a:r>
              <a:rPr lang="en-GB" dirty="0"/>
              <a:t>Don’t correct everything! </a:t>
            </a:r>
          </a:p>
          <a:p>
            <a:pPr lvl="1"/>
            <a:r>
              <a:rPr lang="en-GB" dirty="0"/>
              <a:t>Focus on one aspect: structure, vocab, grammar, spelling</a:t>
            </a:r>
          </a:p>
          <a:p>
            <a:pPr lvl="1"/>
            <a:r>
              <a:rPr lang="en-GB" dirty="0"/>
              <a:t>Correct in green</a:t>
            </a:r>
          </a:p>
          <a:p>
            <a:r>
              <a:rPr lang="en-GB" dirty="0"/>
              <a:t>Provide a model</a:t>
            </a:r>
          </a:p>
          <a:p>
            <a:r>
              <a:rPr lang="en-GB" dirty="0"/>
              <a:t>Let them prepare in pairs/groups</a:t>
            </a:r>
          </a:p>
          <a:p>
            <a:r>
              <a:rPr lang="en-GB" dirty="0"/>
              <a:t>Allow opportunity for drafting</a:t>
            </a:r>
          </a:p>
          <a:p>
            <a:r>
              <a:rPr lang="en-GB" dirty="0"/>
              <a:t>Beware of cut and paste and “Google translate”</a:t>
            </a:r>
          </a:p>
          <a:p>
            <a:endParaRPr lang="en-GB"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Types of Writing </a:t>
            </a:r>
          </a:p>
        </p:txBody>
      </p:sp>
      <p:sp>
        <p:nvSpPr>
          <p:cNvPr id="3" name="Content Placeholder 2"/>
          <p:cNvSpPr>
            <a:spLocks noGrp="1"/>
          </p:cNvSpPr>
          <p:nvPr>
            <p:ph idx="1"/>
          </p:nvPr>
        </p:nvSpPr>
        <p:spPr/>
        <p:txBody>
          <a:bodyPr/>
          <a:lstStyle/>
          <a:p>
            <a:r>
              <a:rPr lang="en-GB" dirty="0"/>
              <a:t>In groups of 4, nominate a scribe</a:t>
            </a:r>
          </a:p>
          <a:p>
            <a:r>
              <a:rPr lang="en-GB" dirty="0"/>
              <a:t>I’ll give you 2 minutes to list as many writing tasks as you can think of, the group with the longest list at the end wins.</a:t>
            </a:r>
          </a:p>
          <a:p>
            <a:r>
              <a:rPr lang="en-GB" dirty="0"/>
              <a:t>E.g. Letter of complaint, movie review</a:t>
            </a:r>
          </a:p>
          <a:p>
            <a:endParaRPr lang="en-GB" dirty="0"/>
          </a:p>
          <a:p>
            <a:pPr lvl="1"/>
            <a:r>
              <a:rPr lang="en-GB" dirty="0"/>
              <a:t>After 2 mins read out lists, cross out ones other teams have</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We have made it!</a:t>
            </a:r>
          </a:p>
        </p:txBody>
      </p:sp>
      <p:sp>
        <p:nvSpPr>
          <p:cNvPr id="3" name="Content Placeholder 2"/>
          <p:cNvSpPr>
            <a:spLocks noGrp="1"/>
          </p:cNvSpPr>
          <p:nvPr>
            <p:ph idx="1"/>
          </p:nvPr>
        </p:nvSpPr>
        <p:spPr/>
        <p:txBody>
          <a:bodyPr/>
          <a:lstStyle/>
          <a:p>
            <a:r>
              <a:rPr lang="en-GB" dirty="0"/>
              <a:t>That’s the end of me teaching you</a:t>
            </a:r>
          </a:p>
          <a:p>
            <a:r>
              <a:rPr lang="en-GB" dirty="0"/>
              <a:t>The only things left are your second teaching practice and the end of course test</a:t>
            </a:r>
          </a:p>
        </p:txBody>
      </p:sp>
      <p:pic>
        <p:nvPicPr>
          <p:cNvPr id="20482" name="Picture 2" descr="http://t2.gstatic.com/images?q=tbn:ANd9GcTNesmJRHwHXCkGVthz6Bub30h5-AQlsU3prnyNwXk0Yml4tGlhJBVOSAJ16Q"/>
          <p:cNvPicPr>
            <a:picLocks noChangeAspect="1" noChangeArrowheads="1"/>
          </p:cNvPicPr>
          <p:nvPr/>
        </p:nvPicPr>
        <p:blipFill>
          <a:blip r:embed="rId3" cstate="print"/>
          <a:srcRect/>
          <a:stretch>
            <a:fillRect/>
          </a:stretch>
        </p:blipFill>
        <p:spPr bwMode="auto">
          <a:xfrm>
            <a:off x="2699792" y="3807461"/>
            <a:ext cx="5027265" cy="2805915"/>
          </a:xfrm>
          <a:prstGeom prst="rect">
            <a:avLst/>
          </a:prstGeom>
          <a:noFill/>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Teaching Practice 2</a:t>
            </a:r>
          </a:p>
        </p:txBody>
      </p:sp>
      <p:sp>
        <p:nvSpPr>
          <p:cNvPr id="3" name="Content Placeholder 2"/>
          <p:cNvSpPr>
            <a:spLocks noGrp="1"/>
          </p:cNvSpPr>
          <p:nvPr>
            <p:ph idx="1"/>
          </p:nvPr>
        </p:nvSpPr>
        <p:spPr/>
        <p:txBody>
          <a:bodyPr>
            <a:normAutofit fontScale="92500" lnSpcReduction="10000"/>
          </a:bodyPr>
          <a:lstStyle/>
          <a:p>
            <a:pPr lvl="0">
              <a:buNone/>
            </a:pPr>
            <a:r>
              <a:rPr lang="en-GB" b="1" dirty="0"/>
              <a:t>MUST INCLUDE:</a:t>
            </a:r>
          </a:p>
          <a:p>
            <a:pPr lvl="0"/>
            <a:r>
              <a:rPr lang="en-GB" sz="3000" dirty="0"/>
              <a:t>10 minutes</a:t>
            </a:r>
          </a:p>
          <a:p>
            <a:pPr lvl="0"/>
            <a:r>
              <a:rPr lang="en-GB" sz="3000" dirty="0"/>
              <a:t>2 or more tasks</a:t>
            </a:r>
          </a:p>
          <a:p>
            <a:pPr lvl="0"/>
            <a:r>
              <a:rPr lang="en-GB" sz="3000" dirty="0"/>
              <a:t>2 or more skills</a:t>
            </a:r>
          </a:p>
          <a:p>
            <a:pPr lvl="0"/>
            <a:r>
              <a:rPr lang="en-GB" sz="3000" dirty="0"/>
              <a:t>Groups of three </a:t>
            </a:r>
          </a:p>
          <a:p>
            <a:pPr lvl="1"/>
            <a:r>
              <a:rPr lang="en-GB" sz="3000" dirty="0"/>
              <a:t>each have to speak</a:t>
            </a:r>
          </a:p>
          <a:p>
            <a:pPr lvl="0"/>
            <a:r>
              <a:rPr lang="en-GB" sz="3000" dirty="0"/>
              <a:t>Cover the topic and level you are given</a:t>
            </a:r>
          </a:p>
          <a:p>
            <a:pPr lvl="0"/>
            <a:r>
              <a:rPr lang="en-GB" sz="3000" dirty="0"/>
              <a:t>Use materials</a:t>
            </a:r>
          </a:p>
          <a:p>
            <a:pPr lvl="0"/>
            <a:r>
              <a:rPr lang="en-GB" sz="3000" dirty="0"/>
              <a:t>Include vocabulary and grammar</a:t>
            </a:r>
          </a:p>
          <a:p>
            <a:r>
              <a:rPr lang="en-GB" sz="3000" dirty="0"/>
              <a:t>Write lesson plan</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Plan for afternoon</a:t>
            </a:r>
          </a:p>
        </p:txBody>
      </p:sp>
      <p:sp>
        <p:nvSpPr>
          <p:cNvPr id="3" name="Content Placeholder 2"/>
          <p:cNvSpPr>
            <a:spLocks noGrp="1"/>
          </p:cNvSpPr>
          <p:nvPr>
            <p:ph idx="1"/>
          </p:nvPr>
        </p:nvSpPr>
        <p:spPr/>
        <p:txBody>
          <a:bodyPr>
            <a:normAutofit fontScale="92500" lnSpcReduction="10000"/>
          </a:bodyPr>
          <a:lstStyle/>
          <a:p>
            <a:pPr>
              <a:lnSpc>
                <a:spcPct val="150000"/>
              </a:lnSpc>
              <a:buNone/>
            </a:pPr>
            <a:r>
              <a:rPr lang="en-GB" dirty="0">
                <a:solidFill>
                  <a:srgbClr val="FF672B"/>
                </a:solidFill>
              </a:rPr>
              <a:t>1.00 p.m. – 2.00 p.m. 	Lunch + preparation time</a:t>
            </a:r>
          </a:p>
          <a:p>
            <a:pPr>
              <a:lnSpc>
                <a:spcPct val="150000"/>
              </a:lnSpc>
              <a:buNone/>
            </a:pPr>
            <a:r>
              <a:rPr lang="en-GB" dirty="0"/>
              <a:t>2.00 p.m. – 3.00 p.m. 	Preparation time</a:t>
            </a:r>
          </a:p>
          <a:p>
            <a:pPr>
              <a:lnSpc>
                <a:spcPct val="150000"/>
              </a:lnSpc>
              <a:buNone/>
            </a:pPr>
            <a:r>
              <a:rPr lang="en-GB" dirty="0"/>
              <a:t>3.00 p.m. – 4.50 p.m. 	Teaching Practice</a:t>
            </a:r>
          </a:p>
          <a:p>
            <a:pPr>
              <a:lnSpc>
                <a:spcPct val="150000"/>
              </a:lnSpc>
              <a:buNone/>
            </a:pPr>
            <a:r>
              <a:rPr lang="en-GB" dirty="0">
                <a:solidFill>
                  <a:srgbClr val="FF672B"/>
                </a:solidFill>
              </a:rPr>
              <a:t>4.50 p.m. – 5.20 p.m. 	Break</a:t>
            </a:r>
          </a:p>
          <a:p>
            <a:pPr>
              <a:lnSpc>
                <a:spcPct val="150000"/>
              </a:lnSpc>
              <a:buNone/>
            </a:pPr>
            <a:r>
              <a:rPr lang="en-GB" dirty="0"/>
              <a:t>5.20 p.m. – 6.30 p.m. 	Test, Individual Feedback</a:t>
            </a:r>
          </a:p>
          <a:p>
            <a:pPr>
              <a:lnSpc>
                <a:spcPct val="150000"/>
              </a:lnSpc>
              <a:buNone/>
            </a:pPr>
            <a:r>
              <a:rPr lang="en-GB" dirty="0"/>
              <a:t>6.30 p.m. – 6.45 p.m. 	Test Answers</a:t>
            </a:r>
          </a:p>
          <a:p>
            <a:pPr>
              <a:lnSpc>
                <a:spcPct val="150000"/>
              </a:lnSpc>
              <a:buNone/>
            </a:pPr>
            <a:r>
              <a:rPr lang="en-GB" dirty="0"/>
              <a:t>6.45 p.m. – 7.00 p.m.	Closing ceremony, Q+A </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76672"/>
            <a:ext cx="8229600" cy="1152128"/>
          </a:xfrm>
        </p:spPr>
        <p:txBody>
          <a:bodyPr/>
          <a:lstStyle/>
          <a:p>
            <a:r>
              <a:rPr lang="en-GB" dirty="0"/>
              <a:t>Tips to avoid common mistakes</a:t>
            </a:r>
          </a:p>
        </p:txBody>
      </p:sp>
      <p:sp>
        <p:nvSpPr>
          <p:cNvPr id="3" name="Content Placeholder 2"/>
          <p:cNvSpPr>
            <a:spLocks noGrp="1"/>
          </p:cNvSpPr>
          <p:nvPr>
            <p:ph idx="1"/>
          </p:nvPr>
        </p:nvSpPr>
        <p:spPr>
          <a:xfrm>
            <a:off x="457200" y="1556792"/>
            <a:ext cx="8229600" cy="5301208"/>
          </a:xfrm>
        </p:spPr>
        <p:txBody>
          <a:bodyPr>
            <a:normAutofit/>
          </a:bodyPr>
          <a:lstStyle/>
          <a:p>
            <a:r>
              <a:rPr lang="en-GB" dirty="0">
                <a:solidFill>
                  <a:srgbClr val="07B4B8"/>
                </a:solidFill>
              </a:rPr>
              <a:t>Make it creative and fun!</a:t>
            </a:r>
          </a:p>
          <a:p>
            <a:r>
              <a:rPr lang="en-GB" dirty="0"/>
              <a:t>Involve </a:t>
            </a:r>
            <a:r>
              <a:rPr lang="en-GB" b="1" u="sng" dirty="0">
                <a:solidFill>
                  <a:srgbClr val="07B4B8"/>
                </a:solidFill>
              </a:rPr>
              <a:t>all</a:t>
            </a:r>
            <a:r>
              <a:rPr lang="en-GB" dirty="0">
                <a:solidFill>
                  <a:srgbClr val="07B4B8"/>
                </a:solidFill>
              </a:rPr>
              <a:t> </a:t>
            </a:r>
            <a:r>
              <a:rPr lang="en-GB" dirty="0"/>
              <a:t>students in doing s.thing at all times</a:t>
            </a:r>
          </a:p>
          <a:p>
            <a:r>
              <a:rPr lang="en-GB" dirty="0"/>
              <a:t>Don’t cover the board with your body</a:t>
            </a:r>
          </a:p>
          <a:p>
            <a:r>
              <a:rPr lang="en-GB" dirty="0"/>
              <a:t>DO NOT IMPROVISE</a:t>
            </a:r>
          </a:p>
          <a:p>
            <a:r>
              <a:rPr lang="en-GB" dirty="0"/>
              <a:t>Elicit, don’t give away</a:t>
            </a:r>
          </a:p>
          <a:p>
            <a:r>
              <a:rPr lang="en-GB" dirty="0">
                <a:solidFill>
                  <a:srgbClr val="FF672B"/>
                </a:solidFill>
              </a:rPr>
              <a:t>Include INTERACTIVE activities, games, </a:t>
            </a:r>
          </a:p>
          <a:p>
            <a:r>
              <a:rPr lang="en-GB" dirty="0">
                <a:solidFill>
                  <a:srgbClr val="FF672B"/>
                </a:solidFill>
              </a:rPr>
              <a:t>DO NOT LECTURE</a:t>
            </a:r>
          </a:p>
          <a:p>
            <a:r>
              <a:rPr lang="en-GB" dirty="0"/>
              <a:t>Check understanding</a:t>
            </a:r>
          </a:p>
          <a:p>
            <a:r>
              <a:rPr lang="en-GB" dirty="0"/>
              <a:t>Give clear </a:t>
            </a:r>
            <a:r>
              <a:rPr lang="en-GB" dirty="0">
                <a:solidFill>
                  <a:srgbClr val="07B4B8"/>
                </a:solidFill>
              </a:rPr>
              <a:t>INSTRUCTIONS </a:t>
            </a:r>
            <a:r>
              <a:rPr lang="en-GB" dirty="0"/>
              <a:t>(demonstrate)</a:t>
            </a:r>
          </a:p>
          <a:p>
            <a:r>
              <a:rPr lang="en-GB" dirty="0"/>
              <a:t>Grade your language and minimise TTT</a:t>
            </a:r>
          </a:p>
          <a:p>
            <a:r>
              <a:rPr lang="en-GB" dirty="0"/>
              <a:t>Use materials: PPT, pictures, etc.</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Example Grammar Lesson</a:t>
            </a:r>
          </a:p>
        </p:txBody>
      </p:sp>
      <p:sp>
        <p:nvSpPr>
          <p:cNvPr id="3" name="Content Placeholder 2"/>
          <p:cNvSpPr>
            <a:spLocks noGrp="1"/>
          </p:cNvSpPr>
          <p:nvPr>
            <p:ph idx="1"/>
          </p:nvPr>
        </p:nvSpPr>
        <p:spPr/>
        <p:txBody>
          <a:bodyPr/>
          <a:lstStyle/>
          <a:p>
            <a:r>
              <a:rPr lang="en-GB" dirty="0"/>
              <a:t>Watch this clip, what do you notice about it?</a:t>
            </a:r>
          </a:p>
          <a:p>
            <a:endParaRPr lang="en-GB" u="sng" dirty="0">
              <a:solidFill>
                <a:srgbClr val="0070C0"/>
              </a:solidFill>
            </a:endParaRPr>
          </a:p>
          <a:p>
            <a:r>
              <a:rPr lang="en-GB" u="sng" dirty="0">
                <a:solidFill>
                  <a:srgbClr val="0070C0"/>
                </a:solidFill>
              </a:rPr>
              <a:t>www.youtube.com/watch?v=FKvn0TY4_lA</a:t>
            </a:r>
          </a:p>
        </p:txBody>
      </p:sp>
    </p:spTree>
    <p:extLst>
      <p:ext uri="{BB962C8B-B14F-4D97-AF65-F5344CB8AC3E}">
        <p14:creationId xmlns:p14="http://schemas.microsoft.com/office/powerpoint/2010/main" val="82543395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Q+A</a:t>
            </a:r>
          </a:p>
        </p:txBody>
      </p:sp>
      <p:sp>
        <p:nvSpPr>
          <p:cNvPr id="3" name="Content Placeholder 2"/>
          <p:cNvSpPr>
            <a:spLocks noGrp="1"/>
          </p:cNvSpPr>
          <p:nvPr>
            <p:ph idx="1"/>
          </p:nvPr>
        </p:nvSpPr>
        <p:spPr>
          <a:xfrm>
            <a:off x="457200" y="2249424"/>
            <a:ext cx="4978896" cy="4325112"/>
          </a:xfrm>
        </p:spPr>
        <p:txBody>
          <a:bodyPr/>
          <a:lstStyle/>
          <a:p>
            <a:r>
              <a:rPr lang="en-GB" dirty="0"/>
              <a:t>Please feel free to ask questions about anything TEFLy</a:t>
            </a:r>
          </a:p>
        </p:txBody>
      </p:sp>
      <p:pic>
        <p:nvPicPr>
          <p:cNvPr id="238594" name="Picture 2" descr="http://us.123rf.com/400wm/400/400/marish/marish1206/marish120600009/13955804-box-with-question-mark-icons.jpg"/>
          <p:cNvPicPr>
            <a:picLocks noChangeAspect="1" noChangeArrowheads="1"/>
          </p:cNvPicPr>
          <p:nvPr/>
        </p:nvPicPr>
        <p:blipFill>
          <a:blip r:embed="rId2" cstate="print"/>
          <a:srcRect/>
          <a:stretch>
            <a:fillRect/>
          </a:stretch>
        </p:blipFill>
        <p:spPr bwMode="auto">
          <a:xfrm>
            <a:off x="5796136" y="1556792"/>
            <a:ext cx="2736305" cy="4812967"/>
          </a:xfrm>
          <a:prstGeom prst="rect">
            <a:avLst/>
          </a:prstGeom>
          <a:noFill/>
        </p:spPr>
      </p:pic>
    </p:spTree>
    <p:extLst>
      <p:ext uri="{BB962C8B-B14F-4D97-AF65-F5344CB8AC3E}">
        <p14:creationId xmlns:p14="http://schemas.microsoft.com/office/powerpoint/2010/main" val="26206465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Grammar Basics</a:t>
            </a:r>
          </a:p>
        </p:txBody>
      </p:sp>
      <p:sp>
        <p:nvSpPr>
          <p:cNvPr id="3" name="Content Placeholder 2"/>
          <p:cNvSpPr>
            <a:spLocks noGrp="1"/>
          </p:cNvSpPr>
          <p:nvPr>
            <p:ph idx="1"/>
          </p:nvPr>
        </p:nvSpPr>
        <p:spPr/>
        <p:txBody>
          <a:bodyPr/>
          <a:lstStyle/>
          <a:p>
            <a:r>
              <a:rPr lang="en-GB" dirty="0"/>
              <a:t>Split class in to six teams of 5</a:t>
            </a:r>
          </a:p>
          <a:p>
            <a:r>
              <a:rPr lang="en-GB" dirty="0"/>
              <a:t>Use Blu-tack to stick the example sentences under the correct tense</a:t>
            </a:r>
          </a:p>
          <a:p>
            <a:r>
              <a:rPr lang="en-GB" dirty="0"/>
              <a:t>The group with most correct answers at the end wins </a:t>
            </a:r>
            <a:r>
              <a:rPr lang="en-GB" dirty="0">
                <a:sym typeface="Wingdings" pitchFamily="2" charset="2"/>
              </a:rPr>
              <a:t></a:t>
            </a:r>
          </a:p>
          <a:p>
            <a:r>
              <a:rPr lang="en-GB" dirty="0">
                <a:sym typeface="Wingdings" pitchFamily="2" charset="2"/>
              </a:rPr>
              <a:t>Check against handout</a:t>
            </a:r>
          </a:p>
          <a:p>
            <a:pPr>
              <a:buNone/>
            </a:pPr>
            <a:r>
              <a:rPr lang="en-GB" dirty="0"/>
              <a:t> </a:t>
            </a: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If you want to prepare over lunch time, pick up:</a:t>
            </a:r>
          </a:p>
        </p:txBody>
      </p:sp>
      <p:sp>
        <p:nvSpPr>
          <p:cNvPr id="3" name="Content Placeholder 2"/>
          <p:cNvSpPr>
            <a:spLocks noGrp="1"/>
          </p:cNvSpPr>
          <p:nvPr>
            <p:ph idx="1"/>
          </p:nvPr>
        </p:nvSpPr>
        <p:spPr/>
        <p:txBody>
          <a:bodyPr>
            <a:normAutofit/>
          </a:bodyPr>
          <a:lstStyle/>
          <a:p>
            <a:pPr>
              <a:buNone/>
            </a:pPr>
            <a:endParaRPr lang="en-GB" dirty="0"/>
          </a:p>
          <a:p>
            <a:pPr>
              <a:buNone/>
            </a:pPr>
            <a:r>
              <a:rPr lang="en-GB" sz="3600" dirty="0"/>
              <a:t>1) your topic, level, age, grammar point</a:t>
            </a:r>
          </a:p>
          <a:p>
            <a:pPr>
              <a:buNone/>
            </a:pPr>
            <a:endParaRPr lang="en-GB" sz="3600" dirty="0"/>
          </a:p>
          <a:p>
            <a:pPr>
              <a:buNone/>
            </a:pPr>
            <a:r>
              <a:rPr lang="en-GB" sz="3600" dirty="0"/>
              <a:t>2) a blank lesson planning sheet</a:t>
            </a:r>
          </a:p>
          <a:p>
            <a:pPr>
              <a:buNone/>
            </a:pPr>
            <a:endParaRPr lang="en-GB" sz="3600" dirty="0"/>
          </a:p>
          <a:p>
            <a:pPr>
              <a:buNone/>
            </a:pPr>
            <a:r>
              <a:rPr lang="en-GB" sz="3600" dirty="0"/>
              <a:t>3) the jigsaw reading handouts </a:t>
            </a:r>
          </a:p>
          <a:p>
            <a:pPr>
              <a:buNone/>
            </a:pPr>
            <a:endParaRPr lang="en-GB" dirty="0"/>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Good Luck!</a:t>
            </a:r>
          </a:p>
        </p:txBody>
      </p:sp>
      <p:pic>
        <p:nvPicPr>
          <p:cNvPr id="16386" name="Picture 2" descr="http://fashionlaw.foxrothschild.com/uploads/image/GoodLuck.jpg"/>
          <p:cNvPicPr>
            <a:picLocks noChangeAspect="1" noChangeArrowheads="1"/>
          </p:cNvPicPr>
          <p:nvPr/>
        </p:nvPicPr>
        <p:blipFill>
          <a:blip r:embed="rId2" cstate="print"/>
          <a:srcRect/>
          <a:stretch>
            <a:fillRect/>
          </a:stretch>
        </p:blipFill>
        <p:spPr bwMode="auto">
          <a:xfrm>
            <a:off x="1979712" y="2492896"/>
            <a:ext cx="5581650" cy="3724276"/>
          </a:xfrm>
          <a:prstGeom prst="rect">
            <a:avLst/>
          </a:prstGeom>
          <a:noFill/>
        </p:spPr>
      </p:pic>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Congratulations!</a:t>
            </a:r>
          </a:p>
        </p:txBody>
      </p:sp>
      <p:sp>
        <p:nvSpPr>
          <p:cNvPr id="3" name="Content Placeholder 2"/>
          <p:cNvSpPr>
            <a:spLocks noGrp="1"/>
          </p:cNvSpPr>
          <p:nvPr>
            <p:ph idx="1"/>
          </p:nvPr>
        </p:nvSpPr>
        <p:spPr>
          <a:xfrm>
            <a:off x="467544" y="2249424"/>
            <a:ext cx="8219256" cy="4325112"/>
          </a:xfrm>
        </p:spPr>
        <p:txBody>
          <a:bodyPr/>
          <a:lstStyle/>
          <a:p>
            <a:pPr>
              <a:buNone/>
            </a:pPr>
            <a:r>
              <a:rPr lang="en-GB" dirty="0"/>
              <a:t>You’ve successfully passed 20 hours of </a:t>
            </a:r>
          </a:p>
          <a:p>
            <a:pPr>
              <a:buNone/>
            </a:pPr>
            <a:r>
              <a:rPr lang="en-GB" dirty="0"/>
              <a:t>TEFL training in the classroom. </a:t>
            </a:r>
          </a:p>
          <a:p>
            <a:pPr>
              <a:buNone/>
            </a:pPr>
            <a:endParaRPr lang="en-GB" dirty="0"/>
          </a:p>
          <a:p>
            <a:pPr>
              <a:buNone/>
            </a:pPr>
            <a:r>
              <a:rPr lang="en-GB" dirty="0"/>
              <a:t>We’d love to share a photo of your </a:t>
            </a:r>
          </a:p>
          <a:p>
            <a:pPr>
              <a:buNone/>
            </a:pPr>
            <a:r>
              <a:rPr lang="en-GB" dirty="0"/>
              <a:t>achievement via our Facebook page. </a:t>
            </a:r>
          </a:p>
        </p:txBody>
      </p:sp>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l="8557" t="7691" r="5869" b="3847"/>
          <a:stretch/>
        </p:blipFill>
        <p:spPr>
          <a:xfrm>
            <a:off x="6660232" y="4077072"/>
            <a:ext cx="2160240" cy="1656184"/>
          </a:xfrm>
          <a:prstGeom prst="rect">
            <a:avLst/>
          </a:prstGeom>
        </p:spPr>
      </p:pic>
    </p:spTree>
    <p:extLst>
      <p:ext uri="{BB962C8B-B14F-4D97-AF65-F5344CB8AC3E}">
        <p14:creationId xmlns:p14="http://schemas.microsoft.com/office/powerpoint/2010/main" val="26229055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Grammar Basics: Tenses</a:t>
            </a:r>
          </a:p>
        </p:txBody>
      </p:sp>
      <p:sp>
        <p:nvSpPr>
          <p:cNvPr id="3" name="Content Placeholder 2"/>
          <p:cNvSpPr>
            <a:spLocks noGrp="1"/>
          </p:cNvSpPr>
          <p:nvPr>
            <p:ph idx="1"/>
          </p:nvPr>
        </p:nvSpPr>
        <p:spPr/>
        <p:txBody>
          <a:bodyPr/>
          <a:lstStyle/>
          <a:p>
            <a:r>
              <a:rPr lang="en-GB" dirty="0"/>
              <a:t>Look at the grammar tenses handout, in pairs try to figure out when we use each of these tenses. (10 mins)</a:t>
            </a:r>
          </a:p>
          <a:p>
            <a:pPr>
              <a:buNone/>
            </a:pPr>
            <a:endParaRPr lang="en-GB" dirty="0"/>
          </a:p>
          <a:p>
            <a:pPr lvl="1"/>
            <a:r>
              <a:rPr lang="en-GB" dirty="0">
                <a:solidFill>
                  <a:srgbClr val="FF672B"/>
                </a:solidFill>
              </a:rPr>
              <a:t>E.g. Present Simple:</a:t>
            </a:r>
          </a:p>
          <a:p>
            <a:pPr lvl="2">
              <a:buNone/>
            </a:pPr>
            <a:r>
              <a:rPr lang="en-GB" dirty="0"/>
              <a:t>“Used for actions done </a:t>
            </a:r>
          </a:p>
          <a:p>
            <a:pPr lvl="2">
              <a:buNone/>
            </a:pPr>
            <a:r>
              <a:rPr lang="en-GB" dirty="0"/>
              <a:t>regularly or in general” </a:t>
            </a:r>
          </a:p>
          <a:p>
            <a:pPr lvl="1">
              <a:buNone/>
            </a:pPr>
            <a:endParaRPr lang="en-GB" dirty="0"/>
          </a:p>
          <a:p>
            <a:r>
              <a:rPr lang="en-GB" dirty="0"/>
              <a:t>Check as a class, time lines</a:t>
            </a:r>
          </a:p>
          <a:p>
            <a:endParaRPr lang="en-GB" dirty="0"/>
          </a:p>
        </p:txBody>
      </p:sp>
      <p:pic>
        <p:nvPicPr>
          <p:cNvPr id="8194" name="Picture 2" descr="http://cdn.planetminecraft.com/files/resource_media/screenshot/1225/grammar_2629345.jpg"/>
          <p:cNvPicPr>
            <a:picLocks noChangeAspect="1" noChangeArrowheads="1"/>
          </p:cNvPicPr>
          <p:nvPr/>
        </p:nvPicPr>
        <p:blipFill>
          <a:blip r:embed="rId3" cstate="print"/>
          <a:srcRect/>
          <a:stretch>
            <a:fillRect/>
          </a:stretch>
        </p:blipFill>
        <p:spPr bwMode="auto">
          <a:xfrm>
            <a:off x="5796136" y="3717032"/>
            <a:ext cx="2914650" cy="2628900"/>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Grammar Basics: Terms</a:t>
            </a:r>
          </a:p>
        </p:txBody>
      </p:sp>
      <p:sp>
        <p:nvSpPr>
          <p:cNvPr id="3" name="Content Placeholder 2"/>
          <p:cNvSpPr>
            <a:spLocks noGrp="1"/>
          </p:cNvSpPr>
          <p:nvPr>
            <p:ph idx="1"/>
          </p:nvPr>
        </p:nvSpPr>
        <p:spPr/>
        <p:txBody>
          <a:bodyPr>
            <a:normAutofit/>
          </a:bodyPr>
          <a:lstStyle/>
          <a:p>
            <a:r>
              <a:rPr lang="en-GB" dirty="0"/>
              <a:t>1) In pairs match the grammar terms with their definitions on handout</a:t>
            </a:r>
          </a:p>
          <a:p>
            <a:r>
              <a:rPr lang="en-GB" dirty="0"/>
              <a:t>2) Check as a class and add examples</a:t>
            </a:r>
          </a:p>
          <a:p>
            <a:r>
              <a:rPr lang="en-GB" dirty="0"/>
              <a:t>3) Team Game: </a:t>
            </a:r>
          </a:p>
          <a:p>
            <a:pPr lvl="1"/>
            <a:r>
              <a:rPr lang="en-GB" dirty="0"/>
              <a:t>make six teams, number students 1-5</a:t>
            </a:r>
          </a:p>
          <a:p>
            <a:pPr lvl="1"/>
            <a:r>
              <a:rPr lang="en-GB" dirty="0"/>
              <a:t>I’ll call out a word or phrase, then the number, if your number is called, come to front, write the correct grammar term on the board</a:t>
            </a:r>
          </a:p>
          <a:p>
            <a:pPr lvl="1"/>
            <a:r>
              <a:rPr lang="en-GB" dirty="0"/>
              <a:t>E.g. if I shout “go”, you write “verb”</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Grammar companions</a:t>
            </a:r>
          </a:p>
        </p:txBody>
      </p:sp>
      <p:sp>
        <p:nvSpPr>
          <p:cNvPr id="3" name="Content Placeholder 2"/>
          <p:cNvSpPr>
            <a:spLocks noGrp="1"/>
          </p:cNvSpPr>
          <p:nvPr>
            <p:ph idx="1"/>
          </p:nvPr>
        </p:nvSpPr>
        <p:spPr/>
        <p:txBody>
          <a:bodyPr/>
          <a:lstStyle/>
          <a:p>
            <a:endParaRPr lang="en-GB" dirty="0"/>
          </a:p>
        </p:txBody>
      </p:sp>
      <p:pic>
        <p:nvPicPr>
          <p:cNvPr id="87042" name="Picture 2" descr="http://isabelavillasboas.files.wordpress.com/2012/04/practical-english-usage2.jpg"/>
          <p:cNvPicPr>
            <a:picLocks noChangeAspect="1" noChangeArrowheads="1"/>
          </p:cNvPicPr>
          <p:nvPr/>
        </p:nvPicPr>
        <p:blipFill>
          <a:blip r:embed="rId2" cstate="print"/>
          <a:srcRect/>
          <a:stretch>
            <a:fillRect/>
          </a:stretch>
        </p:blipFill>
        <p:spPr bwMode="auto">
          <a:xfrm>
            <a:off x="611560" y="2276872"/>
            <a:ext cx="2808312" cy="4255674"/>
          </a:xfrm>
          <a:prstGeom prst="rect">
            <a:avLst/>
          </a:prstGeom>
          <a:noFill/>
        </p:spPr>
      </p:pic>
      <p:pic>
        <p:nvPicPr>
          <p:cNvPr id="87044" name="Picture 4" descr="http://1.bp.blogspot.com/_FGScv3TTzMo/TFG2mxAOBaI/AAAAAAAAAXs/x3mWJwpK26I/s1600/14ahpx1.jpg"/>
          <p:cNvPicPr>
            <a:picLocks noChangeAspect="1" noChangeArrowheads="1"/>
          </p:cNvPicPr>
          <p:nvPr/>
        </p:nvPicPr>
        <p:blipFill>
          <a:blip r:embed="rId3" cstate="print"/>
          <a:srcRect/>
          <a:stretch>
            <a:fillRect/>
          </a:stretch>
        </p:blipFill>
        <p:spPr bwMode="auto">
          <a:xfrm>
            <a:off x="4644008" y="2348880"/>
            <a:ext cx="3168352" cy="4119904"/>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Teaching Speaking and Reading</a:t>
            </a:r>
          </a:p>
        </p:txBody>
      </p:sp>
      <p:sp>
        <p:nvSpPr>
          <p:cNvPr id="3" name="Content Placeholder 2"/>
          <p:cNvSpPr>
            <a:spLocks noGrp="1"/>
          </p:cNvSpPr>
          <p:nvPr>
            <p:ph idx="1"/>
          </p:nvPr>
        </p:nvSpPr>
        <p:spPr>
          <a:xfrm>
            <a:off x="457200" y="2060848"/>
            <a:ext cx="8229600" cy="4513688"/>
          </a:xfrm>
        </p:spPr>
        <p:txBody>
          <a:bodyPr>
            <a:normAutofit/>
          </a:bodyPr>
          <a:lstStyle/>
          <a:p>
            <a:r>
              <a:rPr lang="en-GB" sz="2600" dirty="0"/>
              <a:t>We are going to kill two birds with one stone and do a communicate jigsaw reading exercise that covers two skills (speaking and reading) at the same time.</a:t>
            </a:r>
          </a:p>
          <a:p>
            <a:r>
              <a:rPr lang="en-GB" b="1" dirty="0"/>
              <a:t>Instructions:</a:t>
            </a:r>
          </a:p>
          <a:p>
            <a:r>
              <a:rPr lang="en-GB" dirty="0">
                <a:solidFill>
                  <a:srgbClr val="FF672B"/>
                </a:solidFill>
              </a:rPr>
              <a:t>1) Make six groups of 5 people</a:t>
            </a:r>
          </a:p>
          <a:p>
            <a:r>
              <a:rPr lang="en-GB" dirty="0">
                <a:solidFill>
                  <a:srgbClr val="FF672B"/>
                </a:solidFill>
              </a:rPr>
              <a:t>2) Read your handout in detail, take short notes and summarise the most important parts</a:t>
            </a:r>
          </a:p>
          <a:p>
            <a:r>
              <a:rPr lang="en-GB" dirty="0">
                <a:solidFill>
                  <a:srgbClr val="FF672B"/>
                </a:solidFill>
              </a:rPr>
              <a:t>3) Make new groups, teach your handout (using only your notes)</a:t>
            </a:r>
          </a:p>
          <a:p>
            <a:r>
              <a:rPr lang="en-GB" dirty="0">
                <a:solidFill>
                  <a:srgbClr val="FF672B"/>
                </a:solidFill>
              </a:rPr>
              <a:t>4) Class test (Collective prize if you get 80%)</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rban">
  <a:themeElements>
    <a:clrScheme name="Custom 5">
      <a:dk1>
        <a:srgbClr val="5A8B25"/>
      </a:dk1>
      <a:lt1>
        <a:sysClr val="window" lastClr="FFFFFF"/>
      </a:lt1>
      <a:dk2>
        <a:srgbClr val="5A8B25"/>
      </a:dk2>
      <a:lt2>
        <a:srgbClr val="DEDEDE"/>
      </a:lt2>
      <a:accent1>
        <a:srgbClr val="53548A"/>
      </a:accent1>
      <a:accent2>
        <a:srgbClr val="92D050"/>
      </a:accent2>
      <a:accent3>
        <a:srgbClr val="FFC000"/>
      </a:accent3>
      <a:accent4>
        <a:srgbClr val="C4652D"/>
      </a:accent4>
      <a:accent5>
        <a:srgbClr val="8B5D3D"/>
      </a:accent5>
      <a:accent6>
        <a:srgbClr val="5C92B5"/>
      </a:accent6>
      <a:hlink>
        <a:srgbClr val="67AFBD"/>
      </a:hlink>
      <a:folHlink>
        <a:srgbClr val="C2A874"/>
      </a:folHlink>
    </a:clrScheme>
    <a:fontScheme name="Urban">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Urban</Template>
  <TotalTime>3972</TotalTime>
  <Words>2111</Words>
  <Application>Microsoft Office PowerPoint</Application>
  <PresentationFormat>On-screen Show (4:3)</PresentationFormat>
  <Paragraphs>336</Paragraphs>
  <Slides>52</Slides>
  <Notes>22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52</vt:i4>
      </vt:variant>
    </vt:vector>
  </HeadingPairs>
  <TitlesOfParts>
    <vt:vector size="59" baseType="lpstr">
      <vt:lpstr>Arial</vt:lpstr>
      <vt:lpstr>Calibri</vt:lpstr>
      <vt:lpstr>Georgia</vt:lpstr>
      <vt:lpstr>Trebuchet MS</vt:lpstr>
      <vt:lpstr>Wingdings</vt:lpstr>
      <vt:lpstr>Wingdings 2</vt:lpstr>
      <vt:lpstr>Urban</vt:lpstr>
      <vt:lpstr>20-hour weekend classroom TEFL course</vt:lpstr>
      <vt:lpstr>Grammar Basics</vt:lpstr>
      <vt:lpstr>SUNDAY</vt:lpstr>
      <vt:lpstr>Welcome to Day 2</vt:lpstr>
      <vt:lpstr>Grammar Basics</vt:lpstr>
      <vt:lpstr>Grammar Basics: Tenses</vt:lpstr>
      <vt:lpstr>Grammar Basics: Terms</vt:lpstr>
      <vt:lpstr>Grammar companions</vt:lpstr>
      <vt:lpstr>Teaching Speaking and Reading</vt:lpstr>
      <vt:lpstr>Teaching Speaking and Reading</vt:lpstr>
      <vt:lpstr>Teaching Speaking and Reading</vt:lpstr>
      <vt:lpstr>Teaching Speaking and Reading</vt:lpstr>
      <vt:lpstr>Break</vt:lpstr>
      <vt:lpstr>TPR Quiz</vt:lpstr>
      <vt:lpstr>TPR Quiz</vt:lpstr>
      <vt:lpstr>TPR Quiz</vt:lpstr>
      <vt:lpstr>TPR Quiz</vt:lpstr>
      <vt:lpstr>TPR Quiz</vt:lpstr>
      <vt:lpstr>TPR Quiz</vt:lpstr>
      <vt:lpstr>TPR Quiz</vt:lpstr>
      <vt:lpstr>TPR Quiz</vt:lpstr>
      <vt:lpstr>TPR Quiz</vt:lpstr>
      <vt:lpstr>TPR Quiz</vt:lpstr>
      <vt:lpstr>TPR Quiz</vt:lpstr>
      <vt:lpstr>TPR Quiz</vt:lpstr>
      <vt:lpstr>TPR Quiz</vt:lpstr>
      <vt:lpstr>TPR Quiz</vt:lpstr>
      <vt:lpstr>TPR Quiz</vt:lpstr>
      <vt:lpstr>TPR Quiz</vt:lpstr>
      <vt:lpstr>TPR Quiz</vt:lpstr>
      <vt:lpstr>TPR Quiz</vt:lpstr>
      <vt:lpstr>TPR Quiz</vt:lpstr>
      <vt:lpstr>TPR Quiz</vt:lpstr>
      <vt:lpstr>TPR Quiz</vt:lpstr>
      <vt:lpstr>TPR Quiz Prize </vt:lpstr>
      <vt:lpstr>TPR Quiz Prize </vt:lpstr>
      <vt:lpstr>Reflection on jigsaw reading activity</vt:lpstr>
      <vt:lpstr>Teaching Listening</vt:lpstr>
      <vt:lpstr>Teaching Listening</vt:lpstr>
      <vt:lpstr>Teaching Listening: Difficulties</vt:lpstr>
      <vt:lpstr>Typical Listening exercises</vt:lpstr>
      <vt:lpstr>Writing Lessons: Tips</vt:lpstr>
      <vt:lpstr>Types of Writing </vt:lpstr>
      <vt:lpstr>We have made it!</vt:lpstr>
      <vt:lpstr>Teaching Practice 2</vt:lpstr>
      <vt:lpstr>Plan for afternoon</vt:lpstr>
      <vt:lpstr>Tips to avoid common mistakes</vt:lpstr>
      <vt:lpstr>Example Grammar Lesson</vt:lpstr>
      <vt:lpstr>Q+A</vt:lpstr>
      <vt:lpstr>If you want to prepare over lunch time, pick up:</vt:lpstr>
      <vt:lpstr>Good Luck!</vt:lpstr>
      <vt:lpstr>Congratulations!</vt:lpstr>
    </vt:vector>
  </TitlesOfParts>
  <Company>Grizli777</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Erzsebet Bekes</dc:creator>
  <cp:lastModifiedBy>Emma Sheldon</cp:lastModifiedBy>
  <cp:revision>142</cp:revision>
  <dcterms:created xsi:type="dcterms:W3CDTF">2012-09-26T14:40:10Z</dcterms:created>
  <dcterms:modified xsi:type="dcterms:W3CDTF">2017-05-22T11:11:45Z</dcterms:modified>
</cp:coreProperties>
</file>